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73" r:id="rId4"/>
    <p:sldId id="265" r:id="rId5"/>
    <p:sldId id="271" r:id="rId6"/>
    <p:sldId id="283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00CC"/>
    <a:srgbClr val="11B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AAABE7D-10BC-42C7-8BA4-D25533FAE6B3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9CA524-2D57-42F0-90AC-4564D734A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352928" cy="4176464"/>
          </a:xfrm>
        </p:spPr>
        <p:txBody>
          <a:bodyPr/>
          <a:lstStyle/>
          <a:p>
            <a:pPr algn="r"/>
            <a:r>
              <a:rPr lang="ru-RU" sz="5400" i="1" dirty="0" smtClean="0">
                <a:solidFill>
                  <a:srgbClr val="C00000"/>
                </a:solidFill>
              </a:rPr>
              <a:t>БЕЗОПАСНОСТЬ </a:t>
            </a:r>
            <a:r>
              <a:rPr lang="ru-RU" sz="5400" i="1" dirty="0">
                <a:solidFill>
                  <a:srgbClr val="C00000"/>
                </a:solidFill>
              </a:rPr>
              <a:t>ДЕТЕЙ  В </a:t>
            </a:r>
            <a:r>
              <a:rPr lang="ru-RU" sz="5400" i="1" dirty="0" smtClean="0">
                <a:solidFill>
                  <a:srgbClr val="C00000"/>
                </a:solidFill>
              </a:rPr>
              <a:t>ИНТЕРНЕТЕ</a:t>
            </a:r>
          </a:p>
          <a:p>
            <a:pPr algn="r"/>
            <a:endParaRPr lang="ru-RU" sz="2000" i="1" dirty="0" smtClean="0">
              <a:solidFill>
                <a:srgbClr val="C00000"/>
              </a:solidFill>
            </a:endParaRPr>
          </a:p>
          <a:p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2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424936" cy="1470025"/>
          </a:xfrm>
        </p:spPr>
        <p:txBody>
          <a:bodyPr/>
          <a:lstStyle/>
          <a:p>
            <a:pPr marL="182880" indent="0">
              <a:buNone/>
            </a:pPr>
            <a:r>
              <a:rPr lang="ru-RU" sz="4800" b="1" i="1" dirty="0" smtClean="0">
                <a:solidFill>
                  <a:srgbClr val="0070C0"/>
                </a:solidFill>
              </a:rPr>
              <a:t>Родительское собрание</a:t>
            </a:r>
            <a:endParaRPr lang="ru-RU" sz="4800" b="1" i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88180"/>
            <a:ext cx="2736304" cy="412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68233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250"/>
                            </p:stCondLst>
                            <p:childTnLst>
                              <p:par>
                                <p:cTn id="20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221536"/>
            <a:ext cx="5256584" cy="360657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496944" cy="561662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Интернет </a:t>
            </a:r>
            <a:r>
              <a:rPr 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является прекрасным источником для новых знаний, помогает в учебе, занимает досуг. Но в то же время, </a:t>
            </a:r>
            <a:r>
              <a:rPr lang="ru-RU" sz="2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Сеть</a:t>
            </a:r>
            <a:r>
              <a:rPr 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таит в себе много опасностей. </a:t>
            </a:r>
            <a:r>
              <a:rPr lang="ru-RU" sz="2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Обязательно нужно поговорить с детьми</a:t>
            </a:r>
            <a:r>
              <a:rPr lang="ru-RU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объяснить, что могут возникать различные неприятные ситуации и то, как из них лучшим образом выходить. 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Помните, что безопасность ваших детей в </a:t>
            </a:r>
            <a:r>
              <a:rPr lang="ru-RU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Интернете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90%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зависит от  вас.</a:t>
            </a:r>
            <a:endParaRPr lang="ru-RU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067083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915816" y="2276872"/>
            <a:ext cx="6120680" cy="3474720"/>
          </a:xfrm>
        </p:spPr>
        <p:txBody>
          <a:bodyPr>
            <a:normAutofit fontScale="70000" lnSpcReduction="20000"/>
          </a:bodyPr>
          <a:lstStyle/>
          <a:p>
            <a:pPr marL="45720" indent="0" fontAlgn="t">
              <a:buNone/>
            </a:pPr>
            <a:r>
              <a:rPr lang="ru-RU" sz="2800" b="1" i="1" dirty="0">
                <a:solidFill>
                  <a:srgbClr val="CC00CC"/>
                </a:solidFill>
              </a:rPr>
              <a:t> </a:t>
            </a:r>
            <a:r>
              <a:rPr lang="ru-RU" sz="2800" b="1" i="1" dirty="0" smtClean="0">
                <a:solidFill>
                  <a:srgbClr val="CC00CC"/>
                </a:solidFill>
              </a:rPr>
              <a:t>      </a:t>
            </a:r>
            <a:r>
              <a:rPr lang="ru-RU" sz="2800" b="1" i="1" u="sng" dirty="0" smtClean="0">
                <a:solidFill>
                  <a:srgbClr val="CC00CC"/>
                </a:solidFill>
              </a:rPr>
              <a:t>Порнография</a:t>
            </a:r>
            <a:endParaRPr lang="ru-RU" sz="2800" b="1" i="1" u="sng" dirty="0">
              <a:solidFill>
                <a:srgbClr val="CC00CC"/>
              </a:solidFill>
            </a:endParaRPr>
          </a:p>
          <a:p>
            <a:pPr marL="45720" indent="0" fontAlgn="t">
              <a:buNone/>
            </a:pPr>
            <a:r>
              <a:rPr lang="ru-RU" sz="2800" i="1" dirty="0">
                <a:solidFill>
                  <a:srgbClr val="FF0000"/>
                </a:solidFill>
              </a:rPr>
              <a:t>Опасна избыточной информацией и грубым, часто извращенным, натурализмом. Мешает развитию естественных эмоциональных привязанностей.</a:t>
            </a:r>
          </a:p>
          <a:p>
            <a:pPr marL="45720" indent="0" algn="ctr" fontAlgn="t">
              <a:buNone/>
            </a:pPr>
            <a:r>
              <a:rPr lang="ru-RU" sz="2400" b="1" i="1" u="sng" dirty="0" smtClean="0">
                <a:solidFill>
                  <a:srgbClr val="CC00CC"/>
                </a:solidFill>
              </a:rPr>
              <a:t>Депрессивные молодежные течения</a:t>
            </a:r>
          </a:p>
          <a:p>
            <a:pPr marL="45720" indent="0" fontAlgn="t"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Ребенок может поверить, что </a:t>
            </a:r>
            <a:r>
              <a:rPr lang="ru-RU" sz="2400" b="1" dirty="0" smtClean="0">
                <a:solidFill>
                  <a:srgbClr val="FF0000"/>
                </a:solidFill>
              </a:rPr>
              <a:t>шрамы</a:t>
            </a:r>
            <a:r>
              <a:rPr lang="ru-RU" sz="2400" i="1" dirty="0" smtClean="0">
                <a:solidFill>
                  <a:srgbClr val="FF0000"/>
                </a:solidFill>
              </a:rPr>
              <a:t> – лучшее украшение, а </a:t>
            </a:r>
            <a:r>
              <a:rPr lang="ru-RU" sz="2400" b="1" dirty="0" smtClean="0">
                <a:solidFill>
                  <a:srgbClr val="FF0000"/>
                </a:solidFill>
              </a:rPr>
              <a:t>суицид</a:t>
            </a:r>
            <a:r>
              <a:rPr lang="ru-RU" sz="2400" i="1" dirty="0" smtClean="0">
                <a:solidFill>
                  <a:srgbClr val="FF0000"/>
                </a:solidFill>
              </a:rPr>
              <a:t> – всего лишь способ избавления от проблем</a:t>
            </a:r>
          </a:p>
          <a:p>
            <a:pPr marL="45720" indent="0" algn="ctr" fontAlgn="t">
              <a:buNone/>
            </a:pPr>
            <a:r>
              <a:rPr lang="ru-RU" sz="2400" b="1" i="1" u="sng" dirty="0" smtClean="0">
                <a:solidFill>
                  <a:srgbClr val="CC00CC"/>
                </a:solidFill>
              </a:rPr>
              <a:t>Наркотики</a:t>
            </a:r>
            <a:endParaRPr lang="ru-RU" sz="2400" i="1" u="sng" dirty="0" smtClean="0">
              <a:solidFill>
                <a:srgbClr val="CC00CC"/>
              </a:solidFill>
            </a:endParaRPr>
          </a:p>
          <a:p>
            <a:pPr marL="45720" indent="0" fontAlgn="t"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Интернет пестрит новостями о “пользе” употребления марихуаны, рецептами и советами изготовления “зелья”.</a:t>
            </a:r>
          </a:p>
          <a:p>
            <a:pPr marL="45720" indent="0" fontAlgn="t">
              <a:buNone/>
            </a:pPr>
            <a:endParaRPr lang="ru-RU" sz="2400" i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2" y="329136"/>
            <a:ext cx="864096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3600" i="1" dirty="0" smtClean="0">
                <a:solidFill>
                  <a:schemeClr val="accent1">
                    <a:lumMod val="75000"/>
                  </a:schemeClr>
                </a:solidFill>
              </a:rPr>
              <a:t>Угрозы, подстерегающие ребенка в Глобальной сети</a:t>
            </a:r>
            <a:endParaRPr lang="ru-RU" sz="36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0" y="2924944"/>
            <a:ext cx="2563591" cy="189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41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880663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i="1" dirty="0" smtClean="0">
                <a:solidFill>
                  <a:schemeClr val="accent1">
                    <a:lumMod val="75000"/>
                  </a:schemeClr>
                </a:solidFill>
              </a:rPr>
              <a:t>Интернет - зависимость</a:t>
            </a:r>
            <a:endParaRPr lang="ru-RU" sz="4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340768"/>
            <a:ext cx="9144000" cy="4896544"/>
          </a:xfrm>
        </p:spPr>
        <p:txBody>
          <a:bodyPr>
            <a:noAutofit/>
          </a:bodyPr>
          <a:lstStyle/>
          <a:p>
            <a:pPr marL="609600" lvl="0" indent="-609600" fontAlgn="base">
              <a:lnSpc>
                <a:spcPct val="12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b="1" kern="0" dirty="0" smtClean="0">
                <a:solidFill>
                  <a:srgbClr val="000066"/>
                </a:solidFill>
                <a:latin typeface="Arial"/>
              </a:rPr>
              <a:t>Навязчивые бесконечные </a:t>
            </a:r>
            <a:r>
              <a:rPr lang="ru-RU" b="1" kern="0" dirty="0">
                <a:solidFill>
                  <a:srgbClr val="000066"/>
                </a:solidFill>
                <a:latin typeface="Arial"/>
              </a:rPr>
              <a:t>путешествия по </a:t>
            </a:r>
            <a:r>
              <a:rPr lang="ru-RU" b="1" i="1" kern="0" dirty="0">
                <a:solidFill>
                  <a:srgbClr val="00B050"/>
                </a:solidFill>
                <a:latin typeface="Arial"/>
              </a:rPr>
              <a:t>Всемирной </a:t>
            </a:r>
            <a:r>
              <a:rPr lang="ru-RU" b="1" i="1" kern="0" dirty="0" smtClean="0">
                <a:solidFill>
                  <a:srgbClr val="00B050"/>
                </a:solidFill>
                <a:latin typeface="Arial"/>
              </a:rPr>
              <a:t>паутине</a:t>
            </a:r>
            <a:r>
              <a:rPr lang="ru-RU" b="1" kern="0" dirty="0" smtClean="0">
                <a:solidFill>
                  <a:srgbClr val="000066"/>
                </a:solidFill>
                <a:latin typeface="Arial"/>
              </a:rPr>
              <a:t>.</a:t>
            </a:r>
            <a:endParaRPr lang="ru-RU" b="1" kern="0" dirty="0">
              <a:solidFill>
                <a:srgbClr val="000066"/>
              </a:solidFill>
              <a:latin typeface="Arial"/>
            </a:endParaRPr>
          </a:p>
          <a:p>
            <a:pPr marL="609600" lvl="0" indent="-609600" fontAlgn="base">
              <a:lnSpc>
                <a:spcPct val="12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b="1" kern="0" dirty="0">
                <a:solidFill>
                  <a:srgbClr val="000066"/>
                </a:solidFill>
                <a:latin typeface="Arial"/>
              </a:rPr>
              <a:t>Пристрастие к виртуальному общению и виртуальным знакомствам — </a:t>
            </a:r>
            <a:r>
              <a:rPr lang="ru-RU" b="1" i="1" kern="0" dirty="0">
                <a:solidFill>
                  <a:srgbClr val="00B050"/>
                </a:solidFill>
                <a:latin typeface="Arial"/>
              </a:rPr>
              <a:t>большие объёмы </a:t>
            </a:r>
            <a:r>
              <a:rPr lang="ru-RU" b="1" i="1" kern="0" dirty="0" smtClean="0">
                <a:solidFill>
                  <a:srgbClr val="00B050"/>
                </a:solidFill>
                <a:latin typeface="Arial"/>
              </a:rPr>
              <a:t>переписки</a:t>
            </a:r>
            <a:r>
              <a:rPr lang="ru-RU" b="1" kern="0" dirty="0" smtClean="0">
                <a:solidFill>
                  <a:srgbClr val="000066"/>
                </a:solidFill>
                <a:latin typeface="Arial"/>
              </a:rPr>
              <a:t>.</a:t>
            </a:r>
          </a:p>
          <a:p>
            <a:pPr marL="609600" lvl="0" indent="-609600" fontAlgn="base">
              <a:lnSpc>
                <a:spcPct val="12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b="1" kern="0" dirty="0" smtClean="0">
                <a:solidFill>
                  <a:srgbClr val="000066"/>
                </a:solidFill>
                <a:latin typeface="Arial"/>
              </a:rPr>
              <a:t>Избыточность </a:t>
            </a:r>
            <a:r>
              <a:rPr lang="ru-RU" b="1" i="1" kern="0" dirty="0">
                <a:solidFill>
                  <a:srgbClr val="00B050"/>
                </a:solidFill>
                <a:latin typeface="Arial"/>
              </a:rPr>
              <a:t>знакомых и друзей в Сети</a:t>
            </a:r>
            <a:r>
              <a:rPr lang="ru-RU" b="1" kern="0" dirty="0">
                <a:solidFill>
                  <a:srgbClr val="000066"/>
                </a:solidFill>
                <a:latin typeface="Arial"/>
              </a:rPr>
              <a:t>.</a:t>
            </a:r>
          </a:p>
          <a:p>
            <a:pPr marL="609600" lvl="0" indent="-609600" fontAlgn="base">
              <a:lnSpc>
                <a:spcPct val="12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b="1" kern="0" dirty="0">
                <a:solidFill>
                  <a:srgbClr val="00B050"/>
                </a:solidFill>
                <a:latin typeface="Arial"/>
              </a:rPr>
              <a:t>Игровая зависимость</a:t>
            </a:r>
            <a:r>
              <a:rPr lang="ru-RU" b="1" kern="0" dirty="0">
                <a:solidFill>
                  <a:srgbClr val="000066"/>
                </a:solidFill>
                <a:latin typeface="Arial"/>
              </a:rPr>
              <a:t> — навязчивое увлечение компьютерными </a:t>
            </a:r>
            <a:r>
              <a:rPr lang="ru-RU" b="1" kern="0" dirty="0" smtClean="0">
                <a:solidFill>
                  <a:srgbClr val="000066"/>
                </a:solidFill>
                <a:latin typeface="Arial"/>
              </a:rPr>
              <a:t>играми.</a:t>
            </a:r>
            <a:endParaRPr lang="ru-RU" b="1" kern="0" dirty="0">
              <a:solidFill>
                <a:srgbClr val="000066"/>
              </a:solidFill>
              <a:latin typeface="Arial"/>
            </a:endParaRPr>
          </a:p>
          <a:p>
            <a:pPr marL="609600" lvl="0" indent="-609600" fontAlgn="base">
              <a:lnSpc>
                <a:spcPct val="120000"/>
              </a:lnSpc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b="1" i="1" kern="0" dirty="0">
                <a:solidFill>
                  <a:srgbClr val="00B050"/>
                </a:solidFill>
                <a:latin typeface="Arial"/>
              </a:rPr>
              <a:t>Пристрастие к просмотру фильмов</a:t>
            </a:r>
            <a:r>
              <a:rPr lang="ru-RU" b="1" kern="0" dirty="0">
                <a:solidFill>
                  <a:srgbClr val="000066"/>
                </a:solidFill>
                <a:latin typeface="Arial"/>
              </a:rPr>
              <a:t> через интернет, когда </a:t>
            </a:r>
            <a:r>
              <a:rPr lang="ru-RU" b="1" kern="0" dirty="0" smtClean="0">
                <a:solidFill>
                  <a:srgbClr val="000066"/>
                </a:solidFill>
                <a:latin typeface="Arial"/>
              </a:rPr>
              <a:t>«больной» </a:t>
            </a:r>
            <a:r>
              <a:rPr lang="ru-RU" b="1" kern="0" dirty="0">
                <a:solidFill>
                  <a:srgbClr val="000066"/>
                </a:solidFill>
                <a:latin typeface="Arial"/>
              </a:rPr>
              <a:t>может провести перед экраном весь день не отрываясь из-за того, что в сети можно посмотреть практически любой фильм или передачу.</a:t>
            </a:r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48083249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403648"/>
            <a:ext cx="8229600" cy="4920952"/>
          </a:xfrm>
          <a:prstGeom prst="rect">
            <a:avLst/>
          </a:prstGeom>
        </p:spPr>
        <p:txBody>
          <a:bodyPr/>
          <a:lstStyle/>
          <a:p>
            <a:pPr marL="45720" lvl="0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Встреча </a:t>
            </a:r>
            <a:r>
              <a:rPr lang="ru-RU" sz="2000" dirty="0">
                <a:solidFill>
                  <a:schemeClr val="tx1"/>
                </a:solidFill>
              </a:rPr>
              <a:t>в реальной жизни со знакомыми по Интернет-общению не является очень хорошей идеей, поскольку люди могут быть разными в электронном общении и при реальной встрече, и, если ребенок желает встретиться с ними, родителям следует пойти на первую встречу </a:t>
            </a:r>
            <a:r>
              <a:rPr lang="ru-RU" sz="2000" dirty="0" smtClean="0">
                <a:solidFill>
                  <a:schemeClr val="tx1"/>
                </a:solidFill>
              </a:rPr>
              <a:t>вместе.</a:t>
            </a:r>
            <a:endParaRPr lang="ru-RU" sz="2000" dirty="0">
              <a:solidFill>
                <a:schemeClr val="tx1"/>
              </a:solidFill>
            </a:endParaRPr>
          </a:p>
          <a:p>
            <a:endParaRPr lang="ru-RU" sz="20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071810"/>
            <a:ext cx="192882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428860" y="3143248"/>
            <a:ext cx="6143668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Ребенок должен понять, что его виртуальный собеседник может выдавать себя за другого.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653136"/>
            <a:ext cx="81769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Отсутствием возможности видеть и слышать других пользователей легко воспользоваться. И 10-летний друг Вашего ребенка по чату в реальности может оказаться злоумышленником. Поэтому запретите ребенку назначать встречи с виртуальными знакомыми.</a:t>
            </a:r>
            <a:endParaRPr lang="ru-RU" sz="20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82767" y="260648"/>
            <a:ext cx="8496944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Общие правила безопасности при работе в Интернете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8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767" y="1052736"/>
            <a:ext cx="842493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Посещайте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Интернет вместе с детьми. Поощряйте ваших детей делиться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с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вами их успехами и неудачами в деле освоения Интернет;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  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Объясните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детям, что если в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Интернете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что-либо беспокоит их, то им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     следует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не скрывать этого, а поделиться с вами своим беспокойством;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 Составьте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список правил работы детей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помните, что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лучше твердое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«нет», чем неуверенное «да».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ограничения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будут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минимальны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но зато действовать всегда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оговорок.</a:t>
            </a:r>
          </a:p>
          <a:p>
            <a:pPr algn="just"/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4</a:t>
            </a: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Объясните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ребенку, что при общении в чатах, использовании программ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  мгновенного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обмена сообщениями (типа ICQ,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Microsoft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Messenger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и т.д.),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  использовании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он-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лайн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игр и других ситуациях, требующих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    регистрации, нельзя использовать реальное имя, помогите вашему </a:t>
            </a:r>
          </a:p>
          <a:p>
            <a:pPr algn="just"/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   ребенку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выбрать регистрационное имя, не содержащее никакой личной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   информации.</a:t>
            </a:r>
          </a:p>
          <a:p>
            <a:pPr algn="just"/>
            <a:r>
              <a:rPr lang="ru-RU" sz="2000" dirty="0">
                <a:latin typeface="Times New Roman"/>
                <a:ea typeface="Times New Roman"/>
              </a:rPr>
              <a:t>5</a:t>
            </a:r>
            <a:r>
              <a:rPr lang="ru-RU" sz="2000" dirty="0" smtClean="0">
                <a:latin typeface="Times New Roman"/>
                <a:ea typeface="Times New Roman"/>
              </a:rPr>
              <a:t>. Объясните </a:t>
            </a:r>
            <a:r>
              <a:rPr lang="ru-RU" sz="2000" dirty="0">
                <a:latin typeface="Times New Roman"/>
                <a:ea typeface="Times New Roman"/>
              </a:rPr>
              <a:t>ребенку, что нельзя выдавать свои личные данные, такие как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algn="just"/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   домашний </a:t>
            </a:r>
            <a:r>
              <a:rPr lang="ru-RU" sz="2000" dirty="0">
                <a:latin typeface="Times New Roman"/>
                <a:ea typeface="Times New Roman"/>
              </a:rPr>
              <a:t>адрес, номер телефона и любую другую личную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algn="just"/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   информацию</a:t>
            </a:r>
            <a:r>
              <a:rPr lang="ru-RU" sz="2000" dirty="0">
                <a:latin typeface="Times New Roman"/>
                <a:ea typeface="Times New Roman"/>
              </a:rPr>
              <a:t>, например, номер школы, класс, любимое место прогулки,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algn="just"/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   время </a:t>
            </a:r>
            <a:r>
              <a:rPr lang="ru-RU" sz="2000" dirty="0">
                <a:latin typeface="Times New Roman"/>
                <a:ea typeface="Times New Roman"/>
              </a:rPr>
              <a:t>возвращения домой, место работы отца или матери и </a:t>
            </a:r>
            <a:r>
              <a:rPr lang="ru-RU" sz="2000" dirty="0" err="1">
                <a:latin typeface="Times New Roman"/>
                <a:ea typeface="Times New Roman"/>
              </a:rPr>
              <a:t>т.д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buFont typeface="Wingdings" pitchFamily="2" charset="2"/>
              <a:buChar char="Ø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2767" y="260648"/>
            <a:ext cx="8496944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Рекомендации родителям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40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27584" y="332656"/>
            <a:ext cx="727280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/>
              <a:t>И в заключении…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7992888" cy="3474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Надеюсь, что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предоставленная информация, помогающая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узнать об опасностях в Интернете и о том, как им противостоять будет в дальнейшем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полезн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вам и вашим детям!</a:t>
            </a:r>
          </a:p>
          <a:p>
            <a:pPr marL="45720" indent="0">
              <a:buNone/>
            </a:pPr>
            <a:endParaRPr lang="ru-RU" sz="6600" dirty="0"/>
          </a:p>
        </p:txBody>
      </p:sp>
      <p:sp>
        <p:nvSpPr>
          <p:cNvPr id="8" name="Объект 6"/>
          <p:cNvSpPr txBox="1">
            <a:spLocks/>
          </p:cNvSpPr>
          <p:nvPr/>
        </p:nvSpPr>
        <p:spPr>
          <a:xfrm>
            <a:off x="-14808" y="1484784"/>
            <a:ext cx="8964487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6000" b="1" dirty="0" smtClean="0">
                <a:solidFill>
                  <a:srgbClr val="11B3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  <a:p>
            <a:pPr marL="45720" indent="0">
              <a:buNone/>
            </a:pPr>
            <a:endParaRPr lang="ru-RU" sz="6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127" y="2564904"/>
            <a:ext cx="5544616" cy="41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5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4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4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9672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33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38" fill="hold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" decel="50000" autoRev="1" fill="hold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83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747</TotalTime>
  <Words>442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Родительское собрание</vt:lpstr>
      <vt:lpstr>Презентация PowerPoint</vt:lpstr>
      <vt:lpstr>Презентация PowerPoint</vt:lpstr>
      <vt:lpstr>Интернет - зависимость</vt:lpstr>
      <vt:lpstr>Презентация PowerPoint</vt:lpstr>
      <vt:lpstr>Презентация PowerPoint</vt:lpstr>
      <vt:lpstr>И в заключении…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</dc:title>
  <dc:creator>User</dc:creator>
  <cp:lastModifiedBy>Admin</cp:lastModifiedBy>
  <cp:revision>34</cp:revision>
  <dcterms:created xsi:type="dcterms:W3CDTF">2012-11-16T17:12:02Z</dcterms:created>
  <dcterms:modified xsi:type="dcterms:W3CDTF">2022-01-07T19:17:51Z</dcterms:modified>
</cp:coreProperties>
</file>