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204864"/>
            <a:ext cx="6172200" cy="205359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Формирование духовно – нравственного воспитания у младших школьников.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/>
              <a:t>Подготовила: </a:t>
            </a:r>
          </a:p>
          <a:p>
            <a:pPr algn="r"/>
            <a:r>
              <a:rPr lang="ru-RU" dirty="0"/>
              <a:t>учитель начальных классов </a:t>
            </a:r>
          </a:p>
          <a:p>
            <a:pPr algn="r"/>
            <a:r>
              <a:rPr lang="ru-RU" dirty="0"/>
              <a:t>Корнилова Л.И.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1416" y="188640"/>
            <a:ext cx="7582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образовательное учреждение</a:t>
            </a:r>
            <a:endParaRPr lang="ru-RU" dirty="0"/>
          </a:p>
          <a:p>
            <a:pPr algn="ctr"/>
            <a:r>
              <a:rPr lang="ru-RU" b="1" dirty="0"/>
              <a:t>«Школа №168 имени </a:t>
            </a:r>
            <a:r>
              <a:rPr lang="ru-RU" b="1" dirty="0" err="1"/>
              <a:t>И.И.Лабузы</a:t>
            </a:r>
            <a:r>
              <a:rPr lang="ru-RU" b="1" dirty="0"/>
              <a:t>»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6172200" cy="9414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Проектная деятельность и поисковая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124744"/>
            <a:ext cx="6172200" cy="1371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Основные задачи такой работы: установить партнерские отношения с семьей каждого ребёнка; объединить усилия для развития и воспитания детей; создать атмосферу взаимопонимания, общности интересов, эмоциональной </a:t>
            </a:r>
            <a:r>
              <a:rPr lang="ru-RU" dirty="0" err="1"/>
              <a:t>взаимоподдержки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 descr="D:\Mila Files\2019-2020\выступление 29.10.2019\no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25" y="2852936"/>
            <a:ext cx="5344651" cy="30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940"/>
            <a:ext cx="6172200" cy="2053590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/>
              <a:t>«Воспитывая своего ребенка, ты воспитываешь себя, утверждаешь свое человеческое достоинство»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5373216"/>
            <a:ext cx="5859524" cy="72310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  <p:pic>
        <p:nvPicPr>
          <p:cNvPr id="8194" name="Picture 2" descr="D:\Mila Files\2019-2020\выступление 29.10.2019\IMG_20191023_1051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9" b="11436"/>
          <a:stretch/>
        </p:blipFill>
        <p:spPr bwMode="auto">
          <a:xfrm>
            <a:off x="2964426" y="2564904"/>
            <a:ext cx="5184576" cy="2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172200" cy="205359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«Только вместе с родителями, общими усилиями,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учителя м</a:t>
            </a:r>
            <a:r>
              <a:rPr lang="en-US" i="1" dirty="0"/>
              <a:t>o</a:t>
            </a:r>
            <a:r>
              <a:rPr lang="ru-RU" i="1" dirty="0"/>
              <a:t>гут дать детям большое человеческое счастье</a:t>
            </a:r>
            <a:r>
              <a:rPr lang="ru-RU" i="1" dirty="0" smtClean="0"/>
              <a:t>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160" y="2636912"/>
            <a:ext cx="2968206" cy="651098"/>
          </a:xfrm>
        </p:spPr>
        <p:txBody>
          <a:bodyPr/>
          <a:lstStyle/>
          <a:p>
            <a:r>
              <a:rPr lang="ru-RU" dirty="0" smtClean="0"/>
              <a:t>В. А. Сухомлинский</a:t>
            </a:r>
            <a:endParaRPr lang="ru-RU" dirty="0"/>
          </a:p>
        </p:txBody>
      </p:sp>
      <p:pic>
        <p:nvPicPr>
          <p:cNvPr id="1026" name="Picture 2" descr="Картинки по запросу сухомлинский о семье и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5135481" cy="275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6768752" cy="14623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Федеральный г</a:t>
            </a:r>
            <a:r>
              <a:rPr lang="en-US" dirty="0"/>
              <a:t>o</a:t>
            </a:r>
            <a:r>
              <a:rPr lang="ru-RU" dirty="0" err="1"/>
              <a:t>сударственный</a:t>
            </a:r>
            <a:r>
              <a:rPr lang="ru-RU" dirty="0"/>
              <a:t> образовательный стандарт (ФГОС)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348880"/>
            <a:ext cx="6606480" cy="40260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Пункт 19.6.</a:t>
            </a:r>
          </a:p>
          <a:p>
            <a:r>
              <a:rPr lang="ru-RU" sz="2000" b="0" dirty="0"/>
              <a:t>В основу этой Программы должны быть положены ключевые воспитательные задачи, базовые национальные ценности российского общества.</a:t>
            </a:r>
          </a:p>
          <a:p>
            <a:r>
              <a:rPr lang="ru-RU" sz="2000" b="0" dirty="0"/>
              <a:t>Программа должна предусматривать приобщение обучающихся к культурным ценностям своей этнической или социокультурной группы, базовым национальным ценностям российского общества, общечеловеческим ценностям в контексте формирования у них гражданской идентичности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6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858000" cy="14623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Программы духовно-</a:t>
            </a:r>
            <a:r>
              <a:rPr lang="ru-RU" dirty="0" err="1"/>
              <a:t>нравственног</a:t>
            </a:r>
            <a:r>
              <a:rPr lang="en-US" dirty="0"/>
              <a:t>o</a:t>
            </a:r>
            <a:r>
              <a:rPr lang="ru-RU" dirty="0"/>
              <a:t> развития учащихся - это </a:t>
            </a:r>
            <a:r>
              <a:rPr lang="ru-RU" dirty="0" smtClean="0"/>
              <a:t>единство.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988840"/>
            <a:ext cx="6696744" cy="1371600"/>
          </a:xfrm>
        </p:spPr>
        <p:txBody>
          <a:bodyPr/>
          <a:lstStyle/>
          <a:p>
            <a:r>
              <a:rPr lang="ru-RU" dirty="0"/>
              <a:t>Результативность воспитания детей во многом зависит от </a:t>
            </a:r>
            <a:r>
              <a:rPr lang="ru-RU" dirty="0" smtClean="0"/>
              <a:t>отношений </a:t>
            </a:r>
            <a:r>
              <a:rPr lang="ru-RU" dirty="0"/>
              <a:t>и общения в коллективе, семье, с друзьями и учителями, отношения к себе, природе, внешнему миру.</a:t>
            </a:r>
            <a:endParaRPr lang="ru-RU" dirty="0"/>
          </a:p>
        </p:txBody>
      </p:sp>
      <p:pic>
        <p:nvPicPr>
          <p:cNvPr id="2050" name="Picture 2" descr="D:\Mila Files\2019-2020\выступление 29.10.2019\dr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30957" r="19155" b="8898"/>
          <a:stretch/>
        </p:blipFill>
        <p:spPr bwMode="auto">
          <a:xfrm>
            <a:off x="2470793" y="3645024"/>
            <a:ext cx="5764377" cy="23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92696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Основная задача по формированию основ духовной ориентации и нравственного поведения школьников, возлагается на начальную школу.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59399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ее деятельность носит целенаправленный и целостный </a:t>
            </a:r>
            <a:r>
              <a:rPr lang="ru-RU" sz="2000" dirty="0" smtClean="0"/>
              <a:t>характер;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именно </a:t>
            </a:r>
            <a:r>
              <a:rPr lang="ru-RU" sz="2000" dirty="0"/>
              <a:t>в этом младшем школьном происходит социализация ребенка, расширение круга </a:t>
            </a:r>
            <a:r>
              <a:rPr lang="ru-RU" sz="2000" dirty="0" err="1"/>
              <a:t>ег</a:t>
            </a:r>
            <a:r>
              <a:rPr lang="en-US" sz="2000" dirty="0"/>
              <a:t>o</a:t>
            </a:r>
            <a:r>
              <a:rPr lang="ru-RU" sz="2000" dirty="0"/>
              <a:t> общения, а так же проявление личностной позиции, определяющейся внутренними качествами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27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/>
              <a:t>«Только вместе с родителями, общими усилиями, учителя м</a:t>
            </a:r>
            <a:r>
              <a:rPr lang="en-US" dirty="0"/>
              <a:t>o</a:t>
            </a:r>
            <a:r>
              <a:rPr lang="ru-RU" dirty="0"/>
              <a:t>гут дать детям большое человеческое счастье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73216"/>
            <a:ext cx="6082095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Районный </a:t>
            </a:r>
            <a:r>
              <a:rPr lang="ru-RU" sz="2800" dirty="0"/>
              <a:t>фестиваль "Крепка семья - крепка держава</a:t>
            </a:r>
            <a:r>
              <a:rPr lang="ru-RU" sz="2800" dirty="0" smtClean="0"/>
              <a:t>"</a:t>
            </a: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http://school168-nn.ru/images/news2018-2019/april/abo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8863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ool168-nn.ru/images/news2018-2019/april/abo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6172200" cy="725466"/>
          </a:xfrm>
        </p:spPr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124744"/>
            <a:ext cx="6172200" cy="5250178"/>
          </a:xfrm>
        </p:spPr>
        <p:txBody>
          <a:bodyPr>
            <a:normAutofit/>
          </a:bodyPr>
          <a:lstStyle/>
          <a:p>
            <a:r>
              <a:rPr lang="ru-RU" dirty="0"/>
              <a:t>формы  проведения </a:t>
            </a:r>
            <a:r>
              <a:rPr lang="ru-RU" dirty="0" smtClean="0"/>
              <a:t>: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педагогические ринги 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(</a:t>
            </a:r>
            <a:r>
              <a:rPr lang="ru-RU" dirty="0"/>
              <a:t>столкновение мнений </a:t>
            </a:r>
            <a:r>
              <a:rPr lang="ru-RU" dirty="0" smtClean="0"/>
              <a:t>детей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и </a:t>
            </a:r>
            <a:r>
              <a:rPr lang="ru-RU" dirty="0"/>
              <a:t>родителей, каким быть 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ученику</a:t>
            </a:r>
            <a:r>
              <a:rPr lang="ru-RU" dirty="0"/>
              <a:t>, каким быть 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родителю</a:t>
            </a:r>
            <a:r>
              <a:rPr lang="ru-RU" dirty="0"/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собрание – диспут;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деловая игра;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родительская конференция 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по </a:t>
            </a:r>
            <a:r>
              <a:rPr lang="ru-RU" dirty="0"/>
              <a:t>обмену опытом воспитания;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конференция отцов;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итоговые совместные собрания детей и родителей;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собрание-чаепитие "за круглым столом";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презентация семейного воспитания.</a:t>
            </a:r>
          </a:p>
          <a:p>
            <a:endParaRPr lang="ru-RU" dirty="0"/>
          </a:p>
        </p:txBody>
      </p:sp>
      <p:pic>
        <p:nvPicPr>
          <p:cNvPr id="4098" name="Picture 2" descr="http://school168-nn.ru/images/news2019-2020/september/r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49" y="112474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6172200" cy="797474"/>
          </a:xfrm>
        </p:spPr>
        <p:txBody>
          <a:bodyPr/>
          <a:lstStyle/>
          <a:p>
            <a:r>
              <a:rPr lang="ru-RU" dirty="0" smtClean="0"/>
              <a:t>внеклассные мероприятия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340768"/>
            <a:ext cx="6172200" cy="1371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Ежегодные </a:t>
            </a:r>
            <a:r>
              <a:rPr lang="ru-RU" dirty="0"/>
              <a:t>традиционные соревнования «Мама, папа, я - спортивная семья». Одной из главных задач этого мероприятия было повысить педагогическую компетентность родителей по созданию спортивной развивающей среды в домашних условиях.  </a:t>
            </a:r>
          </a:p>
          <a:p>
            <a:endParaRPr lang="ru-RU" dirty="0"/>
          </a:p>
        </p:txBody>
      </p:sp>
      <p:pic>
        <p:nvPicPr>
          <p:cNvPr id="5122" name="Picture 2" descr="D:\Mila Files\2019-2020\выступление 29.10.2019\pa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5"/>
          <a:stretch/>
        </p:blipFill>
        <p:spPr bwMode="auto">
          <a:xfrm>
            <a:off x="2339752" y="2996952"/>
            <a:ext cx="6350000" cy="31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172200" cy="653458"/>
          </a:xfrm>
        </p:spPr>
        <p:txBody>
          <a:bodyPr/>
          <a:lstStyle/>
          <a:p>
            <a:r>
              <a:rPr lang="ru-RU" dirty="0"/>
              <a:t>организация экскурсий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196752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Совместные экскурсии очень важны, они сближают родителей и детей, ведь в наше время скоростей, родителям приходится мало общаться с детьми, а тут выпадает такая замечательная возможность. </a:t>
            </a:r>
          </a:p>
          <a:p>
            <a:endParaRPr lang="ru-RU" dirty="0"/>
          </a:p>
        </p:txBody>
      </p:sp>
      <p:pic>
        <p:nvPicPr>
          <p:cNvPr id="6146" name="Picture 2" descr="D:\Mila Files\2019-2020\выступление 29.10.2019\IMG-40e1fda86bb6e79dcd3f6e0272575aff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9"/>
          <a:stretch/>
        </p:blipFill>
        <p:spPr bwMode="auto">
          <a:xfrm>
            <a:off x="2627784" y="2628701"/>
            <a:ext cx="5712635" cy="35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394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Формирование духовно – нравственного воспитания у младших школьников. </vt:lpstr>
      <vt:lpstr>«Только вместе с родителями, общими усилиями,  учителя мoгут дать детям большое человеческое счастье».</vt:lpstr>
      <vt:lpstr>Федеральный гoсударственный образовательный стандарт (ФГОС) </vt:lpstr>
      <vt:lpstr>Программы духовно-нравственногo развития учащихся - это единство.</vt:lpstr>
      <vt:lpstr>Основная задача по формированию основ духовной ориентации и нравственного поведения школьников, возлагается на начальную школу. </vt:lpstr>
      <vt:lpstr>«Только вместе с родителями, общими усилиями, учителя мoгут дать детям большое человеческое счастье»</vt:lpstr>
      <vt:lpstr>Родительские собрания</vt:lpstr>
      <vt:lpstr>внеклассные мероприятия</vt:lpstr>
      <vt:lpstr>организация экскурсий</vt:lpstr>
      <vt:lpstr>Проектная деятельность и поисковая работа</vt:lpstr>
      <vt:lpstr>«Воспитывая своего ребенка, ты воспитываешь себя, утверждаешь свое человеческое достоинство»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духовно – нравственного воспитания у младших школьников. </dc:title>
  <dc:creator>МЫ</dc:creator>
  <cp:lastModifiedBy>Пользователь Windows</cp:lastModifiedBy>
  <cp:revision>6</cp:revision>
  <dcterms:created xsi:type="dcterms:W3CDTF">2019-10-29T18:21:59Z</dcterms:created>
  <dcterms:modified xsi:type="dcterms:W3CDTF">2019-10-29T19:09:14Z</dcterms:modified>
</cp:coreProperties>
</file>