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3CB410-B8E7-4572-8B6B-9CC0C28836A9}" type="datetimeFigureOut">
              <a:rPr lang="ru-RU" smtClean="0"/>
              <a:pPr/>
              <a:t>20.01.2016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7E1303-45DE-4B9A-9828-8A8BB94C598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8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8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8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8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8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8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8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8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8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8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8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20.01.2016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wheel spokes="8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 descr="Шаблон (фон) презентации &quot;Красный блокнот&quot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899592" y="548680"/>
            <a:ext cx="756084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Georgia" pitchFamily="18" charset="0"/>
              </a:rPr>
              <a:t>Учимся   решать  </a:t>
            </a:r>
          </a:p>
          <a:p>
            <a:r>
              <a:rPr lang="ru-RU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Georgia" pitchFamily="18" charset="0"/>
              </a:rPr>
              <a:t> главные</a:t>
            </a:r>
          </a:p>
          <a:p>
            <a:r>
              <a:rPr lang="ru-RU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Georgia" pitchFamily="18" charset="0"/>
              </a:rPr>
              <a:t> орфографические </a:t>
            </a:r>
          </a:p>
          <a:p>
            <a:r>
              <a:rPr lang="ru-RU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Georgia" pitchFamily="18" charset="0"/>
              </a:rPr>
              <a:t>задачи   в   корне   слова.</a:t>
            </a:r>
            <a:endParaRPr lang="ru-RU" sz="3600" b="1" dirty="0">
              <a:latin typeface="Georgia" pitchFamily="18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 descr="Шаблон (фон) презентации &quot;Красный блокнот&quot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539552" y="1916832"/>
            <a:ext cx="8604448" cy="255454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Georgia" pitchFamily="18" charset="0"/>
              </a:rPr>
              <a:t>Узнать нужную букву в корнях многих слов можно и без словаря, и без книги, ни у кого не спрашивая. Выручают слова-подсказки, которые часто есть в семьях слов.</a:t>
            </a:r>
            <a:endParaRPr lang="ru-RU" sz="3200" b="1" dirty="0">
              <a:latin typeface="Georgia" pitchFamily="18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 descr="Шаблон (фон) презентации &quot;Красный блокнот&quot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683568" y="260648"/>
            <a:ext cx="65527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Georgia" pitchFamily="18" charset="0"/>
              </a:rPr>
              <a:t>Сравни слова в строке.</a:t>
            </a:r>
          </a:p>
          <a:p>
            <a:r>
              <a:rPr lang="ru-RU" sz="2400" dirty="0" smtClean="0">
                <a:latin typeface="Georgia" pitchFamily="18" charset="0"/>
              </a:rPr>
              <a:t>Покажи, что их объединяет в одну семью.</a:t>
            </a:r>
            <a:endParaRPr lang="ru-RU" sz="2400" dirty="0">
              <a:latin typeface="Georgia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9552" y="1988840"/>
            <a:ext cx="86044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Georgia" pitchFamily="18" charset="0"/>
              </a:rPr>
              <a:t>  </a:t>
            </a:r>
            <a:r>
              <a:rPr lang="ru-RU" sz="2800" dirty="0" err="1" smtClean="0">
                <a:latin typeface="Georgia" pitchFamily="18" charset="0"/>
              </a:rPr>
              <a:t>зв</a:t>
            </a:r>
            <a:r>
              <a:rPr lang="ru-RU" sz="2800" dirty="0" smtClean="0">
                <a:latin typeface="Georgia" pitchFamily="18" charset="0"/>
              </a:rPr>
              <a:t>   нить      </a:t>
            </a:r>
            <a:r>
              <a:rPr lang="ru-RU" sz="2800" dirty="0" err="1" smtClean="0">
                <a:latin typeface="Georgia" pitchFamily="18" charset="0"/>
              </a:rPr>
              <a:t>зв</a:t>
            </a:r>
            <a:r>
              <a:rPr lang="ru-RU" sz="2800" dirty="0" smtClean="0">
                <a:latin typeface="Georgia" pitchFamily="18" charset="0"/>
              </a:rPr>
              <a:t>   нок        </a:t>
            </a:r>
            <a:r>
              <a:rPr lang="ru-RU" sz="2800" dirty="0" err="1" smtClean="0">
                <a:latin typeface="Georgia" pitchFamily="18" charset="0"/>
              </a:rPr>
              <a:t>зв</a:t>
            </a:r>
            <a:r>
              <a:rPr lang="ru-RU" sz="2800" dirty="0" smtClean="0">
                <a:latin typeface="Georgia" pitchFamily="18" charset="0"/>
              </a:rPr>
              <a:t>   </a:t>
            </a:r>
            <a:r>
              <a:rPr lang="ru-RU" sz="2800" dirty="0" err="1" smtClean="0">
                <a:latin typeface="Georgia" pitchFamily="18" charset="0"/>
              </a:rPr>
              <a:t>нки</a:t>
            </a:r>
            <a:r>
              <a:rPr lang="ru-RU" sz="2800" dirty="0" smtClean="0">
                <a:latin typeface="Georgia" pitchFamily="18" charset="0"/>
              </a:rPr>
              <a:t>         зв</a:t>
            </a:r>
            <a:r>
              <a:rPr lang="ru-RU" sz="2800" b="1" dirty="0" smtClean="0">
                <a:latin typeface="Georgia" pitchFamily="18" charset="0"/>
              </a:rPr>
              <a:t>о</a:t>
            </a:r>
            <a:r>
              <a:rPr lang="ru-RU" sz="2800" dirty="0" smtClean="0">
                <a:latin typeface="Georgia" pitchFamily="18" charset="0"/>
              </a:rPr>
              <a:t>н </a:t>
            </a:r>
            <a:endParaRPr lang="ru-RU" sz="2800" dirty="0">
              <a:latin typeface="Georgia" pitchFamily="18" charset="0"/>
            </a:endParaRPr>
          </a:p>
        </p:txBody>
      </p:sp>
      <p:sp>
        <p:nvSpPr>
          <p:cNvPr id="5" name="6-конечная звезда 4"/>
          <p:cNvSpPr/>
          <p:nvPr/>
        </p:nvSpPr>
        <p:spPr>
          <a:xfrm>
            <a:off x="2339752" y="2204864"/>
            <a:ext cx="144016" cy="144016"/>
          </a:xfrm>
          <a:prstGeom prst="star6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6-конечная звезда 5"/>
          <p:cNvSpPr/>
          <p:nvPr/>
        </p:nvSpPr>
        <p:spPr>
          <a:xfrm>
            <a:off x="4139952" y="2204864"/>
            <a:ext cx="144016" cy="144016"/>
          </a:xfrm>
          <a:prstGeom prst="star6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6-конечная звезда 6"/>
          <p:cNvSpPr/>
          <p:nvPr/>
        </p:nvSpPr>
        <p:spPr>
          <a:xfrm>
            <a:off x="6228184" y="2204864"/>
            <a:ext cx="144016" cy="144016"/>
          </a:xfrm>
          <a:prstGeom prst="star6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1115616" y="1772816"/>
            <a:ext cx="28803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solidFill>
                  <a:srgbClr val="00B050"/>
                </a:solidFill>
                <a:latin typeface="Georgia" pitchFamily="18" charset="0"/>
              </a:rPr>
              <a:t>.</a:t>
            </a:r>
            <a:endParaRPr lang="ru-RU" sz="4400" b="1" dirty="0">
              <a:solidFill>
                <a:srgbClr val="00B050"/>
              </a:solidFill>
              <a:latin typeface="Georgia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2987824" y="1772816"/>
            <a:ext cx="37061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smtClean="0">
                <a:solidFill>
                  <a:srgbClr val="00B050"/>
                </a:solidFill>
                <a:latin typeface="Georgia" pitchFamily="18" charset="0"/>
              </a:rPr>
              <a:t>.</a:t>
            </a:r>
            <a:endParaRPr lang="ru-RU" sz="4400" b="1" dirty="0">
              <a:solidFill>
                <a:srgbClr val="00B050"/>
              </a:solidFill>
              <a:latin typeface="Georgia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4932040" y="1772816"/>
            <a:ext cx="37061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smtClean="0">
                <a:solidFill>
                  <a:srgbClr val="00B050"/>
                </a:solidFill>
                <a:latin typeface="Georgia" pitchFamily="18" charset="0"/>
              </a:rPr>
              <a:t>.</a:t>
            </a:r>
            <a:endParaRPr lang="ru-RU" sz="4400" b="1" dirty="0">
              <a:solidFill>
                <a:srgbClr val="00B050"/>
              </a:solidFill>
              <a:latin typeface="Georgia" pitchFamily="18" charset="0"/>
            </a:endParaRPr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 flipH="1">
            <a:off x="7092280" y="2060848"/>
            <a:ext cx="72008" cy="7200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1" name="Дуга 20"/>
          <p:cNvSpPr/>
          <p:nvPr/>
        </p:nvSpPr>
        <p:spPr>
          <a:xfrm rot="18939912">
            <a:off x="728887" y="2034159"/>
            <a:ext cx="914400" cy="914400"/>
          </a:xfrm>
          <a:prstGeom prst="arc">
            <a:avLst>
              <a:gd name="adj1" fmla="val 14807868"/>
              <a:gd name="adj2" fmla="val 1196810"/>
            </a:avLst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Дуга 21"/>
          <p:cNvSpPr/>
          <p:nvPr/>
        </p:nvSpPr>
        <p:spPr>
          <a:xfrm rot="18939912">
            <a:off x="2673104" y="1962150"/>
            <a:ext cx="914400" cy="914400"/>
          </a:xfrm>
          <a:prstGeom prst="arc">
            <a:avLst>
              <a:gd name="adj1" fmla="val 14807868"/>
              <a:gd name="adj2" fmla="val 1196810"/>
            </a:avLst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Дуга 22"/>
          <p:cNvSpPr/>
          <p:nvPr/>
        </p:nvSpPr>
        <p:spPr>
          <a:xfrm rot="18939912">
            <a:off x="4545310" y="1962151"/>
            <a:ext cx="914400" cy="914400"/>
          </a:xfrm>
          <a:prstGeom prst="arc">
            <a:avLst>
              <a:gd name="adj1" fmla="val 14807868"/>
              <a:gd name="adj2" fmla="val 1196810"/>
            </a:avLst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Дуга 23"/>
          <p:cNvSpPr/>
          <p:nvPr/>
        </p:nvSpPr>
        <p:spPr>
          <a:xfrm rot="18939912">
            <a:off x="6489528" y="1890143"/>
            <a:ext cx="914400" cy="914400"/>
          </a:xfrm>
          <a:prstGeom prst="arc">
            <a:avLst>
              <a:gd name="adj1" fmla="val 14807868"/>
              <a:gd name="adj2" fmla="val 1196810"/>
            </a:avLst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TextBox 25"/>
          <p:cNvSpPr txBox="1"/>
          <p:nvPr/>
        </p:nvSpPr>
        <p:spPr>
          <a:xfrm>
            <a:off x="611560" y="2708920"/>
            <a:ext cx="85324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ru-RU" sz="2400" dirty="0" smtClean="0">
                <a:latin typeface="Georgia" pitchFamily="18" charset="0"/>
              </a:rPr>
              <a:t>  Над «окошками» обозначь выбор букв; назови орфограмму.</a:t>
            </a:r>
            <a:endParaRPr lang="ru-RU" sz="2400" dirty="0">
              <a:latin typeface="Georgia" pitchFamily="18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611560" y="3501008"/>
            <a:ext cx="853244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ru-RU" sz="2400" dirty="0" smtClean="0">
                <a:latin typeface="Georgia" pitchFamily="18" charset="0"/>
              </a:rPr>
              <a:t>  Почему на месте выделенной буквы «окошко» не нужно?</a:t>
            </a:r>
            <a:endParaRPr lang="ru-RU" sz="2400" dirty="0">
              <a:latin typeface="Georgia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043608" y="1268760"/>
            <a:ext cx="7200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B050"/>
                </a:solidFill>
                <a:latin typeface="Georgia" pitchFamily="18" charset="0"/>
              </a:rPr>
              <a:t>а</a:t>
            </a:r>
          </a:p>
          <a:p>
            <a:r>
              <a:rPr lang="ru-RU" sz="2400" b="1" dirty="0" smtClean="0">
                <a:solidFill>
                  <a:srgbClr val="00B050"/>
                </a:solidFill>
                <a:latin typeface="Georgia" pitchFamily="18" charset="0"/>
              </a:rPr>
              <a:t>о</a:t>
            </a:r>
            <a:endParaRPr lang="ru-RU" sz="2400" b="1" dirty="0">
              <a:solidFill>
                <a:srgbClr val="00B050"/>
              </a:solidFill>
              <a:latin typeface="Georgia" pitchFamily="18" charset="0"/>
            </a:endParaRPr>
          </a:p>
        </p:txBody>
      </p:sp>
      <p:cxnSp>
        <p:nvCxnSpPr>
          <p:cNvPr id="30" name="Прямая соединительная линия 29"/>
          <p:cNvCxnSpPr>
            <a:stCxn id="28" idx="1"/>
          </p:cNvCxnSpPr>
          <p:nvPr/>
        </p:nvCxnSpPr>
        <p:spPr>
          <a:xfrm>
            <a:off x="1043608" y="1684259"/>
            <a:ext cx="360040" cy="165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2987824" y="1268760"/>
            <a:ext cx="7200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B050"/>
                </a:solidFill>
                <a:latin typeface="Georgia" pitchFamily="18" charset="0"/>
              </a:rPr>
              <a:t>а</a:t>
            </a:r>
          </a:p>
          <a:p>
            <a:r>
              <a:rPr lang="ru-RU" sz="2400" b="1" dirty="0" smtClean="0">
                <a:solidFill>
                  <a:srgbClr val="00B050"/>
                </a:solidFill>
                <a:latin typeface="Georgia" pitchFamily="18" charset="0"/>
              </a:rPr>
              <a:t>о</a:t>
            </a:r>
            <a:endParaRPr lang="ru-RU" sz="2400" b="1" dirty="0">
              <a:solidFill>
                <a:srgbClr val="00B050"/>
              </a:solidFill>
              <a:latin typeface="Georgia" pitchFamily="18" charset="0"/>
            </a:endParaRPr>
          </a:p>
        </p:txBody>
      </p:sp>
      <p:cxnSp>
        <p:nvCxnSpPr>
          <p:cNvPr id="35" name="Прямая соединительная линия 34"/>
          <p:cNvCxnSpPr>
            <a:stCxn id="34" idx="1"/>
          </p:cNvCxnSpPr>
          <p:nvPr/>
        </p:nvCxnSpPr>
        <p:spPr>
          <a:xfrm>
            <a:off x="2987824" y="1684259"/>
            <a:ext cx="360040" cy="165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4860032" y="1268760"/>
            <a:ext cx="7200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B050"/>
                </a:solidFill>
                <a:latin typeface="Georgia" pitchFamily="18" charset="0"/>
              </a:rPr>
              <a:t>а</a:t>
            </a:r>
          </a:p>
          <a:p>
            <a:r>
              <a:rPr lang="ru-RU" sz="2400" b="1" dirty="0" smtClean="0">
                <a:solidFill>
                  <a:srgbClr val="00B050"/>
                </a:solidFill>
                <a:latin typeface="Georgia" pitchFamily="18" charset="0"/>
              </a:rPr>
              <a:t>о</a:t>
            </a:r>
            <a:endParaRPr lang="ru-RU" sz="2400" b="1" dirty="0">
              <a:solidFill>
                <a:srgbClr val="00B050"/>
              </a:solidFill>
              <a:latin typeface="Georgia" pitchFamily="18" charset="0"/>
            </a:endParaRPr>
          </a:p>
        </p:txBody>
      </p:sp>
      <p:cxnSp>
        <p:nvCxnSpPr>
          <p:cNvPr id="37" name="Прямая соединительная линия 36"/>
          <p:cNvCxnSpPr>
            <a:stCxn id="36" idx="1"/>
          </p:cNvCxnSpPr>
          <p:nvPr/>
        </p:nvCxnSpPr>
        <p:spPr>
          <a:xfrm>
            <a:off x="4860032" y="1684259"/>
            <a:ext cx="360040" cy="165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539552" y="4509120"/>
            <a:ext cx="86044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ru-RU" sz="2400" dirty="0" smtClean="0">
                <a:latin typeface="Georgia" pitchFamily="18" charset="0"/>
              </a:rPr>
              <a:t> Такие слова и есть  </a:t>
            </a:r>
            <a:r>
              <a:rPr lang="ru-RU" sz="2400" b="1" dirty="0" smtClean="0">
                <a:latin typeface="Georgia" pitchFamily="18" charset="0"/>
              </a:rPr>
              <a:t>слова-подсказки. </a:t>
            </a:r>
            <a:r>
              <a:rPr lang="ru-RU" sz="2400" dirty="0" smtClean="0">
                <a:latin typeface="Georgia" pitchFamily="18" charset="0"/>
              </a:rPr>
              <a:t>С их помощью по секрету корней выбери и вставь правильные буквы.</a:t>
            </a:r>
            <a:endParaRPr lang="ru-RU" sz="2400" b="1" dirty="0">
              <a:latin typeface="Georgia" pitchFamily="18" charset="0"/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467544" y="5445224"/>
            <a:ext cx="867645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ru-RU" sz="2400" dirty="0" smtClean="0">
                <a:latin typeface="Georgia" pitchFamily="18" charset="0"/>
              </a:rPr>
              <a:t>   Подумай, какие слова будут подсказками для безударных гласных в корне.</a:t>
            </a:r>
            <a:endParaRPr lang="ru-RU" sz="2400" b="1" dirty="0">
              <a:latin typeface="Georgia" pitchFamily="18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  <p:bldP spid="23" grpId="0" animBg="1"/>
      <p:bldP spid="24" grpId="0" animBg="1"/>
      <p:bldP spid="26" grpId="0"/>
      <p:bldP spid="27" grpId="0"/>
      <p:bldP spid="28" grpId="0"/>
      <p:bldP spid="34" grpId="0"/>
      <p:bldP spid="36" grpId="0"/>
      <p:bldP spid="40" grpId="0"/>
      <p:bldP spid="4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 descr="Шаблон (фон) презентации &quot;Красный блокнот&quot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611560" y="1412776"/>
            <a:ext cx="6552728" cy="452431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sz="2400" dirty="0" smtClean="0">
                <a:latin typeface="Georgia" pitchFamily="18" charset="0"/>
              </a:rPr>
              <a:t>Слова-подсказки помогают правильно выбрать букву  для гласного на месте орфограммы.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dirty="0" smtClean="0">
                <a:latin typeface="Georgia" pitchFamily="18" charset="0"/>
              </a:rPr>
              <a:t>Такие слова называют </a:t>
            </a:r>
            <a:r>
              <a:rPr lang="ru-RU" sz="2400" b="1" dirty="0" smtClean="0">
                <a:latin typeface="Georgia" pitchFamily="18" charset="0"/>
              </a:rPr>
              <a:t>проверочными, </a:t>
            </a:r>
            <a:r>
              <a:rPr lang="ru-RU" sz="2400" dirty="0" smtClean="0">
                <a:latin typeface="Georgia" pitchFamily="18" charset="0"/>
              </a:rPr>
              <a:t>а их подбор – </a:t>
            </a:r>
            <a:r>
              <a:rPr lang="ru-RU" sz="2400" b="1" dirty="0" smtClean="0">
                <a:latin typeface="Georgia" pitchFamily="18" charset="0"/>
              </a:rPr>
              <a:t>проверкой; </a:t>
            </a:r>
            <a:r>
              <a:rPr lang="ru-RU" sz="2400" dirty="0" smtClean="0">
                <a:latin typeface="Georgia" pitchFamily="18" charset="0"/>
              </a:rPr>
              <a:t>слова, в которых решаются задачи, - </a:t>
            </a:r>
            <a:r>
              <a:rPr lang="ru-RU" sz="2400" b="1" dirty="0" smtClean="0">
                <a:latin typeface="Georgia" pitchFamily="18" charset="0"/>
              </a:rPr>
              <a:t>проверяемые.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dirty="0" smtClean="0">
                <a:latin typeface="Georgia" pitchFamily="18" charset="0"/>
              </a:rPr>
              <a:t>Для орфограмм корня</a:t>
            </a:r>
            <a:r>
              <a:rPr lang="ru-RU" sz="2400" b="1" dirty="0" smtClean="0">
                <a:latin typeface="Georgia" pitchFamily="18" charset="0"/>
              </a:rPr>
              <a:t> проверочное слово </a:t>
            </a:r>
            <a:r>
              <a:rPr lang="ru-RU" sz="2400" dirty="0" smtClean="0">
                <a:latin typeface="Georgia" pitchFamily="18" charset="0"/>
              </a:rPr>
              <a:t>такое, в котором тот же корень, но </a:t>
            </a:r>
            <a:r>
              <a:rPr lang="ru-RU" sz="2400" b="1" dirty="0" smtClean="0">
                <a:latin typeface="Georgia" pitchFamily="18" charset="0"/>
              </a:rPr>
              <a:t>опасное место стало безопасным.</a:t>
            </a:r>
          </a:p>
          <a:p>
            <a:pPr marL="457200" indent="-457200">
              <a:buFont typeface="+mj-lt"/>
              <a:buAutoNum type="arabicPeriod"/>
            </a:pPr>
            <a:endParaRPr lang="ru-RU" sz="2400" dirty="0">
              <a:latin typeface="Georgia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9552" y="332656"/>
            <a:ext cx="62646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u="sng" dirty="0" smtClean="0">
                <a:latin typeface="Georgia" pitchFamily="18" charset="0"/>
              </a:rPr>
              <a:t>Прочитай сообщение. О чём оно? На какие вопросы отвечает?</a:t>
            </a:r>
            <a:endParaRPr lang="ru-RU" sz="2400" u="sng" dirty="0">
              <a:latin typeface="Georgia" pitchFamily="18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 descr="Шаблон (фон) презентации &quot;Красный блокнот&quot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611560" y="0"/>
            <a:ext cx="64087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u="sng" dirty="0" smtClean="0">
                <a:latin typeface="Georgia" pitchFamily="18" charset="0"/>
              </a:rPr>
              <a:t> Расскажи об опасных и безопасных местах для гласных на нескольких примерах.</a:t>
            </a:r>
            <a:endParaRPr lang="ru-RU" sz="2400" u="sng" dirty="0">
              <a:latin typeface="Georgia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71600" y="1412776"/>
            <a:ext cx="2376264" cy="52322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800" dirty="0" err="1" smtClean="0">
                <a:latin typeface="Georgia" pitchFamily="18" charset="0"/>
              </a:rPr>
              <a:t>д</a:t>
            </a:r>
            <a:r>
              <a:rPr lang="ru-RU" sz="2800" dirty="0" smtClean="0">
                <a:latin typeface="Georgia" pitchFamily="18" charset="0"/>
              </a:rPr>
              <a:t>  </a:t>
            </a:r>
            <a:r>
              <a:rPr lang="ru-RU" sz="2800" b="1" dirty="0" smtClean="0">
                <a:solidFill>
                  <a:srgbClr val="00B050"/>
                </a:solidFill>
                <a:latin typeface="Georgia" pitchFamily="18" charset="0"/>
              </a:rPr>
              <a:t>.</a:t>
            </a:r>
            <a:r>
              <a:rPr lang="ru-RU" sz="2800" dirty="0" smtClean="0">
                <a:latin typeface="Georgia" pitchFamily="18" charset="0"/>
              </a:rPr>
              <a:t>  </a:t>
            </a:r>
            <a:r>
              <a:rPr lang="ru-RU" sz="2800" dirty="0" err="1" smtClean="0">
                <a:latin typeface="Georgia" pitchFamily="18" charset="0"/>
              </a:rPr>
              <a:t>ма</a:t>
            </a:r>
            <a:r>
              <a:rPr lang="ru-RU" sz="2800" dirty="0" smtClean="0">
                <a:latin typeface="Georgia" pitchFamily="18" charset="0"/>
              </a:rPr>
              <a:t> - д</a:t>
            </a:r>
            <a:r>
              <a:rPr lang="ru-RU" sz="2800" b="1" dirty="0" smtClean="0">
                <a:latin typeface="Georgia" pitchFamily="18" charset="0"/>
              </a:rPr>
              <a:t>о</a:t>
            </a:r>
            <a:r>
              <a:rPr lang="ru-RU" sz="2800" dirty="0" smtClean="0">
                <a:latin typeface="Georgia" pitchFamily="18" charset="0"/>
              </a:rPr>
              <a:t>м</a:t>
            </a:r>
            <a:endParaRPr lang="ru-RU" sz="2800" dirty="0">
              <a:latin typeface="Georgi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283968" y="1412776"/>
            <a:ext cx="2376264" cy="52322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800" dirty="0" err="1" smtClean="0">
                <a:latin typeface="Georgia" pitchFamily="18" charset="0"/>
              </a:rPr>
              <a:t>д</a:t>
            </a:r>
            <a:r>
              <a:rPr lang="ru-RU" sz="2800" dirty="0" smtClean="0">
                <a:latin typeface="Georgia" pitchFamily="18" charset="0"/>
              </a:rPr>
              <a:t>  </a:t>
            </a:r>
            <a:r>
              <a:rPr lang="ru-RU" sz="2800" b="1" dirty="0" smtClean="0">
                <a:solidFill>
                  <a:srgbClr val="00B050"/>
                </a:solidFill>
                <a:latin typeface="Georgia" pitchFamily="18" charset="0"/>
              </a:rPr>
              <a:t>.</a:t>
            </a:r>
            <a:r>
              <a:rPr lang="ru-RU" sz="2800" dirty="0" smtClean="0">
                <a:latin typeface="Georgia" pitchFamily="18" charset="0"/>
              </a:rPr>
              <a:t>  </a:t>
            </a:r>
            <a:r>
              <a:rPr lang="ru-RU" sz="2800" dirty="0" err="1" smtClean="0">
                <a:latin typeface="Georgia" pitchFamily="18" charset="0"/>
              </a:rPr>
              <a:t>ры</a:t>
            </a:r>
            <a:r>
              <a:rPr lang="ru-RU" sz="2800" dirty="0" smtClean="0">
                <a:latin typeface="Georgia" pitchFamily="18" charset="0"/>
              </a:rPr>
              <a:t> - д</a:t>
            </a:r>
            <a:r>
              <a:rPr lang="ru-RU" sz="2800" b="1" dirty="0" smtClean="0">
                <a:latin typeface="Georgia" pitchFamily="18" charset="0"/>
              </a:rPr>
              <a:t>а</a:t>
            </a:r>
            <a:r>
              <a:rPr lang="ru-RU" sz="2800" dirty="0" smtClean="0">
                <a:latin typeface="Georgia" pitchFamily="18" charset="0"/>
              </a:rPr>
              <a:t>р</a:t>
            </a:r>
            <a:endParaRPr lang="ru-RU" sz="2800" dirty="0">
              <a:latin typeface="Georgia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9552" y="2348880"/>
            <a:ext cx="82809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ru-RU" sz="2400" dirty="0" smtClean="0">
                <a:latin typeface="Georgia" pitchFamily="18" charset="0"/>
              </a:rPr>
              <a:t>  Назови проверяемые и проверочные слова.  </a:t>
            </a:r>
          </a:p>
          <a:p>
            <a:r>
              <a:rPr lang="ru-RU" sz="2400" dirty="0" smtClean="0">
                <a:latin typeface="Georgia" pitchFamily="18" charset="0"/>
              </a:rPr>
              <a:t>    По подсказке проверочных слов выбери буквы, вставь их и письменно объясни.</a:t>
            </a:r>
            <a:endParaRPr lang="ru-RU" sz="2400" dirty="0">
              <a:latin typeface="Georgia" pitchFamily="18" charset="0"/>
            </a:endParaRPr>
          </a:p>
        </p:txBody>
      </p:sp>
      <p:sp>
        <p:nvSpPr>
          <p:cNvPr id="7" name="Дуга 6"/>
          <p:cNvSpPr/>
          <p:nvPr/>
        </p:nvSpPr>
        <p:spPr>
          <a:xfrm rot="18939912">
            <a:off x="1088927" y="1386088"/>
            <a:ext cx="914400" cy="914400"/>
          </a:xfrm>
          <a:prstGeom prst="arc">
            <a:avLst>
              <a:gd name="adj1" fmla="val 14807868"/>
              <a:gd name="adj2" fmla="val 1196810"/>
            </a:avLst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Дуга 7"/>
          <p:cNvSpPr/>
          <p:nvPr/>
        </p:nvSpPr>
        <p:spPr>
          <a:xfrm rot="18939912">
            <a:off x="2399515" y="1453041"/>
            <a:ext cx="816578" cy="709805"/>
          </a:xfrm>
          <a:prstGeom prst="arc">
            <a:avLst>
              <a:gd name="adj1" fmla="val 14807868"/>
              <a:gd name="adj2" fmla="val 1196810"/>
            </a:avLst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1331640" y="1412776"/>
            <a:ext cx="41229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solidFill>
                  <a:srgbClr val="00B050"/>
                </a:solidFill>
                <a:latin typeface="Georgia" pitchFamily="18" charset="0"/>
              </a:rPr>
              <a:t>о</a:t>
            </a:r>
            <a:endParaRPr lang="ru-RU" sz="2800" dirty="0">
              <a:solidFill>
                <a:srgbClr val="00B050"/>
              </a:solidFill>
            </a:endParaRP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1403648" y="1844824"/>
            <a:ext cx="288032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2627784" y="1988840"/>
            <a:ext cx="288032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2627784" y="1844824"/>
            <a:ext cx="288032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7" name="Дуга 16"/>
          <p:cNvSpPr/>
          <p:nvPr/>
        </p:nvSpPr>
        <p:spPr>
          <a:xfrm rot="18939912">
            <a:off x="4329287" y="1386088"/>
            <a:ext cx="914400" cy="914400"/>
          </a:xfrm>
          <a:prstGeom prst="arc">
            <a:avLst>
              <a:gd name="adj1" fmla="val 14807868"/>
              <a:gd name="adj2" fmla="val 1196810"/>
            </a:avLst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Дуга 17"/>
          <p:cNvSpPr/>
          <p:nvPr/>
        </p:nvSpPr>
        <p:spPr>
          <a:xfrm rot="18939912">
            <a:off x="5726792" y="1484809"/>
            <a:ext cx="714752" cy="710987"/>
          </a:xfrm>
          <a:prstGeom prst="arc">
            <a:avLst>
              <a:gd name="adj1" fmla="val 14807868"/>
              <a:gd name="adj2" fmla="val 1196810"/>
            </a:avLst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4572000" y="1412776"/>
            <a:ext cx="39786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solidFill>
                  <a:srgbClr val="00B050"/>
                </a:solidFill>
                <a:latin typeface="Georgia" pitchFamily="18" charset="0"/>
              </a:rPr>
              <a:t>а</a:t>
            </a:r>
            <a:endParaRPr lang="ru-RU" sz="2800" dirty="0">
              <a:solidFill>
                <a:srgbClr val="00B050"/>
              </a:solidFill>
            </a:endParaRPr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>
            <a:off x="4644008" y="1844824"/>
            <a:ext cx="288032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5940152" y="1844824"/>
            <a:ext cx="288032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5940152" y="1988840"/>
            <a:ext cx="288032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683568" y="3933056"/>
            <a:ext cx="82089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ru-RU" sz="2400" dirty="0" smtClean="0">
                <a:latin typeface="Georgia" pitchFamily="18" charset="0"/>
              </a:rPr>
              <a:t>Что называют проверяемые и проверочные слова? На какие вопросы они отвечают? </a:t>
            </a:r>
            <a:endParaRPr lang="ru-RU" sz="2400" dirty="0">
              <a:latin typeface="Georgia" pitchFamily="18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8" grpId="0" animBg="1"/>
      <p:bldP spid="9" grpId="0"/>
      <p:bldP spid="17" grpId="0" animBg="1"/>
      <p:bldP spid="18" grpId="0" animBg="1"/>
      <p:bldP spid="19" grpId="0"/>
      <p:bldP spid="2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 descr="Шаблон (фон) презентации &quot;Красный блокнот&quot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539552" y="0"/>
            <a:ext cx="6552728" cy="1938992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Georgia" pitchFamily="18" charset="0"/>
              </a:rPr>
              <a:t>   Во всех ли словах нужны «окошки»? Как это узнаешь?</a:t>
            </a:r>
          </a:p>
          <a:p>
            <a:r>
              <a:rPr lang="ru-RU" sz="2400" dirty="0" smtClean="0">
                <a:latin typeface="Georgia" pitchFamily="18" charset="0"/>
              </a:rPr>
              <a:t>    Там, где «окошек» быть не должно, вставь буквы. Будут ли эти слова проверочными?</a:t>
            </a:r>
          </a:p>
          <a:p>
            <a:r>
              <a:rPr lang="ru-RU" sz="2400" dirty="0" smtClean="0">
                <a:latin typeface="Georgia" pitchFamily="18" charset="0"/>
              </a:rPr>
              <a:t>     а проверочные ли слова справа?</a:t>
            </a:r>
            <a:endParaRPr lang="ru-RU" sz="2400" dirty="0">
              <a:latin typeface="Georgia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43608" y="2132856"/>
            <a:ext cx="4752528" cy="95410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800" dirty="0" err="1" smtClean="0">
                <a:latin typeface="Georgia" pitchFamily="18" charset="0"/>
              </a:rPr>
              <a:t>р</a:t>
            </a:r>
            <a:r>
              <a:rPr lang="ru-RU" sz="2800" b="1" dirty="0" smtClean="0">
                <a:solidFill>
                  <a:srgbClr val="00B050"/>
                </a:solidFill>
                <a:latin typeface="Georgia" pitchFamily="18" charset="0"/>
              </a:rPr>
              <a:t> . </a:t>
            </a:r>
            <a:r>
              <a:rPr lang="ru-RU" sz="2800" b="1" dirty="0" err="1" smtClean="0">
                <a:latin typeface="Georgia" pitchFamily="18" charset="0"/>
              </a:rPr>
              <a:t>к</a:t>
            </a:r>
            <a:r>
              <a:rPr lang="ru-RU" sz="2800" dirty="0" err="1" smtClean="0">
                <a:latin typeface="Georgia" pitchFamily="18" charset="0"/>
              </a:rPr>
              <a:t>а</a:t>
            </a:r>
            <a:r>
              <a:rPr lang="ru-RU" sz="2800" dirty="0" smtClean="0">
                <a:latin typeface="Georgia" pitchFamily="18" charset="0"/>
              </a:rPr>
              <a:t> ,  </a:t>
            </a:r>
            <a:r>
              <a:rPr lang="ru-RU" sz="2800" dirty="0" err="1" smtClean="0">
                <a:latin typeface="Georgia" pitchFamily="18" charset="0"/>
              </a:rPr>
              <a:t>р</a:t>
            </a:r>
            <a:r>
              <a:rPr lang="ru-RU" sz="2800" dirty="0" smtClean="0">
                <a:latin typeface="Georgia" pitchFamily="18" charset="0"/>
              </a:rPr>
              <a:t> </a:t>
            </a:r>
            <a:r>
              <a:rPr lang="ru-RU" sz="2800" b="1" dirty="0" smtClean="0">
                <a:solidFill>
                  <a:srgbClr val="00B050"/>
                </a:solidFill>
                <a:latin typeface="Georgia" pitchFamily="18" charset="0"/>
              </a:rPr>
              <a:t>. </a:t>
            </a:r>
            <a:r>
              <a:rPr lang="ru-RU" sz="2800" b="1" dirty="0" err="1" smtClean="0">
                <a:latin typeface="Georgia" pitchFamily="18" charset="0"/>
              </a:rPr>
              <a:t>ч</a:t>
            </a:r>
            <a:r>
              <a:rPr lang="ru-RU" sz="2800" dirty="0" err="1" smtClean="0">
                <a:latin typeface="Georgia" pitchFamily="18" charset="0"/>
              </a:rPr>
              <a:t>ка</a:t>
            </a:r>
            <a:r>
              <a:rPr lang="ru-RU" sz="2800" dirty="0" smtClean="0">
                <a:latin typeface="Georgia" pitchFamily="18" charset="0"/>
              </a:rPr>
              <a:t> ,  </a:t>
            </a:r>
            <a:r>
              <a:rPr lang="ru-RU" sz="2800" dirty="0" err="1" smtClean="0">
                <a:latin typeface="Georgia" pitchFamily="18" charset="0"/>
              </a:rPr>
              <a:t>р</a:t>
            </a:r>
            <a:r>
              <a:rPr lang="ru-RU" sz="2800" dirty="0" smtClean="0">
                <a:latin typeface="Georgia" pitchFamily="18" charset="0"/>
              </a:rPr>
              <a:t> </a:t>
            </a:r>
            <a:r>
              <a:rPr lang="ru-RU" sz="2800" b="1" dirty="0" smtClean="0">
                <a:solidFill>
                  <a:srgbClr val="00B050"/>
                </a:solidFill>
                <a:latin typeface="Georgia" pitchFamily="18" charset="0"/>
              </a:rPr>
              <a:t>.</a:t>
            </a:r>
            <a:r>
              <a:rPr lang="ru-RU" sz="2800" dirty="0" smtClean="0">
                <a:latin typeface="Georgia" pitchFamily="18" charset="0"/>
              </a:rPr>
              <a:t> </a:t>
            </a:r>
            <a:r>
              <a:rPr lang="ru-RU" sz="2800" b="1" dirty="0" err="1" smtClean="0">
                <a:latin typeface="Georgia" pitchFamily="18" charset="0"/>
              </a:rPr>
              <a:t>ч</a:t>
            </a:r>
            <a:r>
              <a:rPr lang="ru-RU" sz="2800" dirty="0" err="1" smtClean="0">
                <a:latin typeface="Georgia" pitchFamily="18" charset="0"/>
              </a:rPr>
              <a:t>ушка</a:t>
            </a:r>
            <a:r>
              <a:rPr lang="ru-RU" sz="2800" dirty="0" smtClean="0">
                <a:latin typeface="Georgia" pitchFamily="18" charset="0"/>
              </a:rPr>
              <a:t> , </a:t>
            </a:r>
          </a:p>
          <a:p>
            <a:r>
              <a:rPr lang="ru-RU" sz="2800" dirty="0" smtClean="0">
                <a:latin typeface="Georgia" pitchFamily="18" charset="0"/>
              </a:rPr>
              <a:t> </a:t>
            </a:r>
            <a:r>
              <a:rPr lang="ru-RU" sz="2800" dirty="0" err="1" smtClean="0">
                <a:latin typeface="Georgia" pitchFamily="18" charset="0"/>
              </a:rPr>
              <a:t>р</a:t>
            </a:r>
            <a:r>
              <a:rPr lang="ru-RU" sz="2800" dirty="0" smtClean="0">
                <a:latin typeface="Georgia" pitchFamily="18" charset="0"/>
              </a:rPr>
              <a:t> </a:t>
            </a:r>
            <a:r>
              <a:rPr lang="ru-RU" sz="2800" b="1" dirty="0" smtClean="0">
                <a:solidFill>
                  <a:srgbClr val="00B050"/>
                </a:solidFill>
                <a:latin typeface="Georgia" pitchFamily="18" charset="0"/>
              </a:rPr>
              <a:t>.</a:t>
            </a:r>
            <a:r>
              <a:rPr lang="ru-RU" sz="2800" dirty="0" smtClean="0">
                <a:latin typeface="Georgia" pitchFamily="18" charset="0"/>
              </a:rPr>
              <a:t> </a:t>
            </a:r>
            <a:r>
              <a:rPr lang="ru-RU" sz="2800" b="1" dirty="0" err="1" smtClean="0">
                <a:latin typeface="Georgia" pitchFamily="18" charset="0"/>
              </a:rPr>
              <a:t>ч</a:t>
            </a:r>
            <a:r>
              <a:rPr lang="ru-RU" sz="2800" dirty="0" err="1" smtClean="0">
                <a:latin typeface="Georgia" pitchFamily="18" charset="0"/>
              </a:rPr>
              <a:t>енька</a:t>
            </a:r>
            <a:r>
              <a:rPr lang="ru-RU" sz="2800" dirty="0" smtClean="0">
                <a:latin typeface="Georgia" pitchFamily="18" charset="0"/>
              </a:rPr>
              <a:t> ,</a:t>
            </a:r>
            <a:r>
              <a:rPr lang="ru-RU" sz="2800" dirty="0" err="1" smtClean="0">
                <a:latin typeface="Georgia" pitchFamily="18" charset="0"/>
              </a:rPr>
              <a:t>р</a:t>
            </a:r>
            <a:r>
              <a:rPr lang="ru-RU" sz="2800" dirty="0" smtClean="0">
                <a:latin typeface="Georgia" pitchFamily="18" charset="0"/>
              </a:rPr>
              <a:t> </a:t>
            </a:r>
            <a:r>
              <a:rPr lang="ru-RU" sz="2800" b="1" dirty="0" smtClean="0">
                <a:solidFill>
                  <a:srgbClr val="00B050"/>
                </a:solidFill>
                <a:latin typeface="Georgia" pitchFamily="18" charset="0"/>
              </a:rPr>
              <a:t>.</a:t>
            </a:r>
            <a:r>
              <a:rPr lang="ru-RU" sz="2800" dirty="0" smtClean="0">
                <a:latin typeface="Georgia" pitchFamily="18" charset="0"/>
              </a:rPr>
              <a:t> </a:t>
            </a:r>
            <a:r>
              <a:rPr lang="ru-RU" sz="2800" b="1" dirty="0" smtClean="0">
                <a:latin typeface="Georgia" pitchFamily="18" charset="0"/>
              </a:rPr>
              <a:t>ч </a:t>
            </a:r>
            <a:r>
              <a:rPr lang="ru-RU" sz="2800" dirty="0" smtClean="0">
                <a:latin typeface="Georgia" pitchFamily="18" charset="0"/>
              </a:rPr>
              <a:t>ной     </a:t>
            </a:r>
            <a:endParaRPr lang="ru-RU" sz="2800" dirty="0">
              <a:latin typeface="Georgi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660232" y="2420888"/>
            <a:ext cx="1224136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400" dirty="0" smtClean="0">
                <a:latin typeface="Georgia" pitchFamily="18" charset="0"/>
              </a:rPr>
              <a:t>   реки</a:t>
            </a:r>
            <a:endParaRPr lang="ru-RU" sz="2400" dirty="0">
              <a:latin typeface="Georgia" pitchFamily="18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H="1">
            <a:off x="2699792" y="2204864"/>
            <a:ext cx="36004" cy="144016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7164288" y="2780928"/>
            <a:ext cx="216024" cy="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7164288" y="2852936"/>
            <a:ext cx="216024" cy="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5" name="Дуга 14"/>
          <p:cNvSpPr/>
          <p:nvPr/>
        </p:nvSpPr>
        <p:spPr>
          <a:xfrm rot="18787954">
            <a:off x="6732180" y="2457377"/>
            <a:ext cx="819681" cy="749800"/>
          </a:xfrm>
          <a:prstGeom prst="arc">
            <a:avLst>
              <a:gd name="adj1" fmla="val 16880737"/>
              <a:gd name="adj2" fmla="val 0"/>
            </a:avLst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1043608" y="3284984"/>
            <a:ext cx="4824536" cy="95410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800" dirty="0" err="1" smtClean="0">
                <a:latin typeface="Georgia" pitchFamily="18" charset="0"/>
              </a:rPr>
              <a:t>х</a:t>
            </a:r>
            <a:r>
              <a:rPr lang="ru-RU" sz="2800" dirty="0" smtClean="0">
                <a:latin typeface="Georgia" pitchFamily="18" charset="0"/>
              </a:rPr>
              <a:t> </a:t>
            </a:r>
            <a:r>
              <a:rPr lang="ru-RU" sz="2800" b="1" dirty="0" smtClean="0">
                <a:solidFill>
                  <a:srgbClr val="00B050"/>
                </a:solidFill>
                <a:latin typeface="Georgia" pitchFamily="18" charset="0"/>
              </a:rPr>
              <a:t>.</a:t>
            </a:r>
            <a:r>
              <a:rPr lang="ru-RU" sz="2800" dirty="0" smtClean="0">
                <a:latin typeface="Georgia" pitchFamily="18" charset="0"/>
              </a:rPr>
              <a:t> </a:t>
            </a:r>
            <a:r>
              <a:rPr lang="ru-RU" sz="2800" dirty="0" err="1" smtClean="0">
                <a:latin typeface="Georgia" pitchFamily="18" charset="0"/>
              </a:rPr>
              <a:t>дил</a:t>
            </a:r>
            <a:r>
              <a:rPr lang="ru-RU" sz="2800" dirty="0" smtClean="0">
                <a:latin typeface="Georgia" pitchFamily="18" charset="0"/>
              </a:rPr>
              <a:t> ,  </a:t>
            </a:r>
            <a:r>
              <a:rPr lang="ru-RU" sz="2800" dirty="0" err="1" smtClean="0">
                <a:latin typeface="Georgia" pitchFamily="18" charset="0"/>
              </a:rPr>
              <a:t>х</a:t>
            </a:r>
            <a:r>
              <a:rPr lang="ru-RU" sz="2800" dirty="0" smtClean="0">
                <a:latin typeface="Georgia" pitchFamily="18" charset="0"/>
              </a:rPr>
              <a:t> </a:t>
            </a:r>
            <a:r>
              <a:rPr lang="ru-RU" sz="2800" b="1" dirty="0" smtClean="0">
                <a:solidFill>
                  <a:srgbClr val="00B050"/>
                </a:solidFill>
                <a:latin typeface="Georgia" pitchFamily="18" charset="0"/>
              </a:rPr>
              <a:t>.</a:t>
            </a:r>
            <a:r>
              <a:rPr lang="ru-RU" sz="2800" dirty="0" smtClean="0">
                <a:latin typeface="Georgia" pitchFamily="18" charset="0"/>
              </a:rPr>
              <a:t> </a:t>
            </a:r>
            <a:r>
              <a:rPr lang="ru-RU" sz="2800" dirty="0" err="1" smtClean="0">
                <a:latin typeface="Georgia" pitchFamily="18" charset="0"/>
              </a:rPr>
              <a:t>дили</a:t>
            </a:r>
            <a:r>
              <a:rPr lang="ru-RU" sz="2800" dirty="0" smtClean="0">
                <a:latin typeface="Georgia" pitchFamily="18" charset="0"/>
              </a:rPr>
              <a:t> ,  </a:t>
            </a:r>
            <a:r>
              <a:rPr lang="ru-RU" sz="2800" dirty="0" err="1" smtClean="0">
                <a:latin typeface="Georgia" pitchFamily="18" charset="0"/>
              </a:rPr>
              <a:t>х</a:t>
            </a:r>
            <a:r>
              <a:rPr lang="ru-RU" sz="2800" dirty="0" smtClean="0">
                <a:latin typeface="Georgia" pitchFamily="18" charset="0"/>
              </a:rPr>
              <a:t> </a:t>
            </a:r>
            <a:r>
              <a:rPr lang="ru-RU" sz="2800" b="1" dirty="0" smtClean="0">
                <a:solidFill>
                  <a:srgbClr val="00B050"/>
                </a:solidFill>
                <a:latin typeface="Georgia" pitchFamily="18" charset="0"/>
              </a:rPr>
              <a:t>.</a:t>
            </a:r>
            <a:r>
              <a:rPr lang="ru-RU" sz="2800" dirty="0" smtClean="0">
                <a:latin typeface="Georgia" pitchFamily="18" charset="0"/>
              </a:rPr>
              <a:t> </a:t>
            </a:r>
            <a:r>
              <a:rPr lang="ru-RU" sz="2800" dirty="0" err="1" smtClean="0">
                <a:latin typeface="Georgia" pitchFamily="18" charset="0"/>
              </a:rPr>
              <a:t>дим</a:t>
            </a:r>
            <a:r>
              <a:rPr lang="ru-RU" sz="2800" dirty="0" smtClean="0">
                <a:latin typeface="Georgia" pitchFamily="18" charset="0"/>
              </a:rPr>
              <a:t> ,  </a:t>
            </a:r>
          </a:p>
          <a:p>
            <a:r>
              <a:rPr lang="ru-RU" sz="2800" dirty="0" smtClean="0">
                <a:latin typeface="Georgia" pitchFamily="18" charset="0"/>
              </a:rPr>
              <a:t>х </a:t>
            </a:r>
            <a:r>
              <a:rPr lang="ru-RU" sz="2800" b="1" dirty="0" smtClean="0">
                <a:solidFill>
                  <a:srgbClr val="00B050"/>
                </a:solidFill>
                <a:latin typeface="Georgia" pitchFamily="18" charset="0"/>
              </a:rPr>
              <a:t>.</a:t>
            </a:r>
            <a:r>
              <a:rPr lang="ru-RU" sz="2800" dirty="0" smtClean="0">
                <a:latin typeface="Georgia" pitchFamily="18" charset="0"/>
              </a:rPr>
              <a:t> дули</a:t>
            </a:r>
            <a:endParaRPr lang="ru-RU" sz="2800" dirty="0">
              <a:latin typeface="Georgia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732239" y="3717032"/>
            <a:ext cx="1224136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400" dirty="0" smtClean="0">
                <a:latin typeface="Georgia" pitchFamily="18" charset="0"/>
              </a:rPr>
              <a:t>   ходит</a:t>
            </a:r>
            <a:endParaRPr lang="ru-RU" sz="2400" dirty="0">
              <a:latin typeface="Georgia" pitchFamily="18" charset="0"/>
            </a:endParaRP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 flipH="1">
            <a:off x="7308303" y="3717032"/>
            <a:ext cx="36004" cy="144016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7236295" y="4077072"/>
            <a:ext cx="216024" cy="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7236295" y="4149080"/>
            <a:ext cx="216024" cy="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21" name="Дуга 20"/>
          <p:cNvSpPr/>
          <p:nvPr/>
        </p:nvSpPr>
        <p:spPr>
          <a:xfrm rot="18787954">
            <a:off x="6804187" y="3753521"/>
            <a:ext cx="819681" cy="749800"/>
          </a:xfrm>
          <a:prstGeom prst="arc">
            <a:avLst>
              <a:gd name="adj1" fmla="val 16880737"/>
              <a:gd name="adj2" fmla="val 0"/>
            </a:avLst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2555776" y="2132856"/>
            <a:ext cx="432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Georgia" pitchFamily="18" charset="0"/>
              </a:rPr>
              <a:t>е</a:t>
            </a:r>
            <a:endParaRPr lang="ru-RU" sz="2800" dirty="0">
              <a:latin typeface="Georgia" pitchFamily="18" charset="0"/>
            </a:endParaRPr>
          </a:p>
        </p:txBody>
      </p:sp>
      <p:cxnSp>
        <p:nvCxnSpPr>
          <p:cNvPr id="23" name="Прямая соединительная линия 22"/>
          <p:cNvCxnSpPr/>
          <p:nvPr/>
        </p:nvCxnSpPr>
        <p:spPr>
          <a:xfrm flipH="1">
            <a:off x="1907704" y="2204864"/>
            <a:ext cx="36004" cy="144016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flipH="1">
            <a:off x="4572000" y="2132856"/>
            <a:ext cx="36004" cy="144016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flipH="1">
            <a:off x="7236296" y="2420888"/>
            <a:ext cx="36004" cy="144016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flipH="1">
            <a:off x="1547664" y="2564904"/>
            <a:ext cx="36004" cy="144016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flipH="1">
            <a:off x="4067944" y="2564904"/>
            <a:ext cx="36004" cy="144016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flipH="1">
            <a:off x="1907704" y="3284984"/>
            <a:ext cx="36004" cy="144016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flipH="1">
            <a:off x="3347864" y="3284984"/>
            <a:ext cx="36004" cy="144016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flipH="1">
            <a:off x="4644008" y="3284984"/>
            <a:ext cx="36004" cy="144016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 flipH="1">
            <a:off x="1907704" y="3789040"/>
            <a:ext cx="36004" cy="144016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4427984" y="3284984"/>
            <a:ext cx="504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Georgia" pitchFamily="18" charset="0"/>
              </a:rPr>
              <a:t>о</a:t>
            </a:r>
            <a:endParaRPr lang="ru-RU" sz="2800" dirty="0">
              <a:latin typeface="Georgia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39552" y="4581128"/>
            <a:ext cx="86044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ru-RU" sz="2400" dirty="0" smtClean="0">
                <a:latin typeface="Georgia" pitchFamily="18" charset="0"/>
              </a:rPr>
              <a:t> С помощью проверочных слов реши орфографические задачи и объясни выбор букв.</a:t>
            </a:r>
            <a:endParaRPr lang="ru-RU" sz="2400" dirty="0">
              <a:latin typeface="Georgia" pitchFamily="18" charset="0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539552" y="5517232"/>
            <a:ext cx="860444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ru-RU" sz="2400" dirty="0" smtClean="0">
                <a:latin typeface="Georgia" pitchFamily="18" charset="0"/>
              </a:rPr>
              <a:t> Из каждой группы слов выпиши сначала проверочные, а потом проверяемые; объясни выбор букв.</a:t>
            </a:r>
            <a:endParaRPr lang="ru-RU" sz="2400" dirty="0">
              <a:latin typeface="Georgia" pitchFamily="18" charset="0"/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1403648" y="2564904"/>
            <a:ext cx="43204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Georgia" pitchFamily="18" charset="0"/>
              </a:rPr>
              <a:t>е</a:t>
            </a:r>
            <a:endParaRPr lang="ru-RU" sz="2800" dirty="0">
              <a:latin typeface="Georgia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3635896" y="2492896"/>
            <a:ext cx="2880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00B050"/>
                </a:solidFill>
              </a:rPr>
              <a:t>?</a:t>
            </a:r>
            <a:endParaRPr lang="ru-RU" sz="2800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33" grpId="0"/>
      <p:bldP spid="34" grpId="0"/>
      <p:bldP spid="35" grpId="0"/>
      <p:bldP spid="3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 descr="Шаблон (фон) презентации &quot;Красный блокнот&quot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979712" y="332656"/>
            <a:ext cx="55446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Georgia" pitchFamily="18" charset="0"/>
              </a:rPr>
              <a:t>Проверка:</a:t>
            </a:r>
            <a:endParaRPr lang="ru-RU" sz="2800" b="1" dirty="0">
              <a:solidFill>
                <a:srgbClr val="FF0000"/>
              </a:solidFill>
              <a:latin typeface="Georgi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9552" y="1268760"/>
            <a:ext cx="6336704" cy="138499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800" dirty="0" smtClean="0">
                <a:latin typeface="Georgia" pitchFamily="18" charset="0"/>
              </a:rPr>
              <a:t>Ре</a:t>
            </a:r>
            <a:r>
              <a:rPr lang="ru-RU" sz="2800" b="1" dirty="0" smtClean="0">
                <a:latin typeface="Georgia" pitchFamily="18" charset="0"/>
              </a:rPr>
              <a:t>ч</a:t>
            </a:r>
            <a:r>
              <a:rPr lang="ru-RU" sz="2800" dirty="0" smtClean="0">
                <a:latin typeface="Georgia" pitchFamily="18" charset="0"/>
              </a:rPr>
              <a:t>ка,  ре</a:t>
            </a:r>
            <a:r>
              <a:rPr lang="ru-RU" sz="2800" b="1" dirty="0" smtClean="0">
                <a:latin typeface="Georgia" pitchFamily="18" charset="0"/>
              </a:rPr>
              <a:t>ч</a:t>
            </a:r>
            <a:r>
              <a:rPr lang="ru-RU" sz="2800" dirty="0" smtClean="0">
                <a:latin typeface="Georgia" pitchFamily="18" charset="0"/>
              </a:rPr>
              <a:t>енька,  р</a:t>
            </a:r>
            <a:r>
              <a:rPr lang="ru-RU" sz="2800" dirty="0" smtClean="0">
                <a:solidFill>
                  <a:srgbClr val="00B050"/>
                </a:solidFill>
                <a:latin typeface="Georgia" pitchFamily="18" charset="0"/>
              </a:rPr>
              <a:t>е</a:t>
            </a:r>
            <a:r>
              <a:rPr lang="ru-RU" sz="2800" b="1" dirty="0" smtClean="0">
                <a:latin typeface="Georgia" pitchFamily="18" charset="0"/>
              </a:rPr>
              <a:t>к</a:t>
            </a:r>
            <a:r>
              <a:rPr lang="ru-RU" sz="2800" dirty="0" smtClean="0">
                <a:latin typeface="Georgia" pitchFamily="18" charset="0"/>
              </a:rPr>
              <a:t>а,  р</a:t>
            </a:r>
            <a:r>
              <a:rPr lang="ru-RU" sz="2800" dirty="0" smtClean="0">
                <a:solidFill>
                  <a:srgbClr val="00B050"/>
                </a:solidFill>
                <a:latin typeface="Georgia" pitchFamily="18" charset="0"/>
              </a:rPr>
              <a:t>е</a:t>
            </a:r>
            <a:r>
              <a:rPr lang="ru-RU" sz="2800" b="1" dirty="0" smtClean="0">
                <a:latin typeface="Georgia" pitchFamily="18" charset="0"/>
              </a:rPr>
              <a:t>ч</a:t>
            </a:r>
            <a:r>
              <a:rPr lang="ru-RU" sz="2800" dirty="0" smtClean="0">
                <a:latin typeface="Georgia" pitchFamily="18" charset="0"/>
              </a:rPr>
              <a:t>ушка,  </a:t>
            </a:r>
          </a:p>
          <a:p>
            <a:endParaRPr lang="ru-RU" sz="2800" dirty="0" smtClean="0">
              <a:latin typeface="Georgia" pitchFamily="18" charset="0"/>
            </a:endParaRPr>
          </a:p>
          <a:p>
            <a:r>
              <a:rPr lang="ru-RU" sz="2800" dirty="0" smtClean="0">
                <a:latin typeface="Georgia" pitchFamily="18" charset="0"/>
              </a:rPr>
              <a:t>р</a:t>
            </a:r>
            <a:r>
              <a:rPr lang="ru-RU" sz="2800" dirty="0" smtClean="0">
                <a:solidFill>
                  <a:srgbClr val="00B050"/>
                </a:solidFill>
                <a:latin typeface="Georgia" pitchFamily="18" charset="0"/>
              </a:rPr>
              <a:t>е</a:t>
            </a:r>
            <a:r>
              <a:rPr lang="ru-RU" sz="2800" b="1" dirty="0" smtClean="0">
                <a:latin typeface="Georgia" pitchFamily="18" charset="0"/>
              </a:rPr>
              <a:t>ч</a:t>
            </a:r>
            <a:r>
              <a:rPr lang="ru-RU" sz="2800" dirty="0" smtClean="0">
                <a:latin typeface="Georgia" pitchFamily="18" charset="0"/>
              </a:rPr>
              <a:t>ной.</a:t>
            </a:r>
            <a:endParaRPr lang="ru-RU" sz="2800" dirty="0">
              <a:latin typeface="Georgia" pitchFamily="18" charset="0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H="1">
            <a:off x="971600" y="1268760"/>
            <a:ext cx="72008" cy="144016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H="1">
            <a:off x="2195736" y="1268760"/>
            <a:ext cx="72008" cy="144016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H="1">
            <a:off x="4283968" y="1268760"/>
            <a:ext cx="72008" cy="144016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H="1">
            <a:off x="5364088" y="1340768"/>
            <a:ext cx="72008" cy="144016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flipH="1">
            <a:off x="1475656" y="2132856"/>
            <a:ext cx="72008" cy="144016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3923928" y="1700808"/>
            <a:ext cx="144016" cy="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2051720" y="1700808"/>
            <a:ext cx="144016" cy="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2051720" y="1772816"/>
            <a:ext cx="144016" cy="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827584" y="1700808"/>
            <a:ext cx="144016" cy="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827584" y="1772816"/>
            <a:ext cx="144016" cy="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4932040" y="1700808"/>
            <a:ext cx="144016" cy="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827584" y="2564904"/>
            <a:ext cx="144016" cy="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flipV="1">
            <a:off x="1115616" y="2564904"/>
            <a:ext cx="279648" cy="8384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flipV="1">
            <a:off x="1115616" y="1700808"/>
            <a:ext cx="279648" cy="8384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31" name="Дуга 30"/>
          <p:cNvSpPr/>
          <p:nvPr/>
        </p:nvSpPr>
        <p:spPr>
          <a:xfrm rot="19153420">
            <a:off x="439142" y="1312367"/>
            <a:ext cx="914400" cy="914400"/>
          </a:xfrm>
          <a:prstGeom prst="arc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Дуга 31"/>
          <p:cNvSpPr/>
          <p:nvPr/>
        </p:nvSpPr>
        <p:spPr>
          <a:xfrm rot="19153420">
            <a:off x="1663280" y="1312367"/>
            <a:ext cx="914400" cy="914400"/>
          </a:xfrm>
          <a:prstGeom prst="arc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Дуга 32"/>
          <p:cNvSpPr/>
          <p:nvPr/>
        </p:nvSpPr>
        <p:spPr>
          <a:xfrm rot="19153420">
            <a:off x="3596917" y="1340823"/>
            <a:ext cx="791537" cy="836349"/>
          </a:xfrm>
          <a:prstGeom prst="arc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Дуга 33"/>
          <p:cNvSpPr/>
          <p:nvPr/>
        </p:nvSpPr>
        <p:spPr>
          <a:xfrm rot="19153420">
            <a:off x="4615607" y="1312367"/>
            <a:ext cx="914400" cy="914400"/>
          </a:xfrm>
          <a:prstGeom prst="arc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Дуга 34"/>
          <p:cNvSpPr/>
          <p:nvPr/>
        </p:nvSpPr>
        <p:spPr>
          <a:xfrm rot="19153420">
            <a:off x="439144" y="2104455"/>
            <a:ext cx="914400" cy="914400"/>
          </a:xfrm>
          <a:prstGeom prst="arc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TextBox 55"/>
          <p:cNvSpPr txBox="1"/>
          <p:nvPr/>
        </p:nvSpPr>
        <p:spPr>
          <a:xfrm>
            <a:off x="611560" y="3140969"/>
            <a:ext cx="6336704" cy="95410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800" dirty="0" smtClean="0">
                <a:latin typeface="Georgia" pitchFamily="18" charset="0"/>
              </a:rPr>
              <a:t>Ходим,  ходил,  ходили,  ходули.</a:t>
            </a:r>
          </a:p>
          <a:p>
            <a:r>
              <a:rPr lang="ru-RU" sz="2800" dirty="0" smtClean="0">
                <a:latin typeface="Georgia" pitchFamily="18" charset="0"/>
              </a:rPr>
              <a:t>  </a:t>
            </a:r>
          </a:p>
        </p:txBody>
      </p:sp>
      <p:cxnSp>
        <p:nvCxnSpPr>
          <p:cNvPr id="57" name="Прямая соединительная линия 56"/>
          <p:cNvCxnSpPr/>
          <p:nvPr/>
        </p:nvCxnSpPr>
        <p:spPr>
          <a:xfrm flipH="1">
            <a:off x="1043608" y="3140968"/>
            <a:ext cx="72008" cy="144016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/>
          <p:nvPr/>
        </p:nvCxnSpPr>
        <p:spPr>
          <a:xfrm flipH="1">
            <a:off x="2771800" y="3140968"/>
            <a:ext cx="72008" cy="144016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59" name="Прямая соединительная линия 58"/>
          <p:cNvCxnSpPr/>
          <p:nvPr/>
        </p:nvCxnSpPr>
        <p:spPr>
          <a:xfrm flipH="1">
            <a:off x="3995936" y="3212976"/>
            <a:ext cx="72008" cy="144016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/>
          <p:cNvCxnSpPr/>
          <p:nvPr/>
        </p:nvCxnSpPr>
        <p:spPr>
          <a:xfrm flipH="1">
            <a:off x="5436096" y="3212976"/>
            <a:ext cx="72008" cy="144016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62" name="Прямая соединительная линия 61"/>
          <p:cNvCxnSpPr/>
          <p:nvPr/>
        </p:nvCxnSpPr>
        <p:spPr>
          <a:xfrm>
            <a:off x="3491880" y="3573016"/>
            <a:ext cx="144016" cy="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/>
          <p:cNvCxnSpPr/>
          <p:nvPr/>
        </p:nvCxnSpPr>
        <p:spPr>
          <a:xfrm>
            <a:off x="2123728" y="3573016"/>
            <a:ext cx="144016" cy="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/>
          <p:cNvCxnSpPr/>
          <p:nvPr/>
        </p:nvCxnSpPr>
        <p:spPr>
          <a:xfrm>
            <a:off x="971600" y="3573016"/>
            <a:ext cx="144016" cy="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66" name="Прямая соединительная линия 65"/>
          <p:cNvCxnSpPr/>
          <p:nvPr/>
        </p:nvCxnSpPr>
        <p:spPr>
          <a:xfrm>
            <a:off x="971600" y="3645024"/>
            <a:ext cx="144016" cy="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/>
          <p:cNvCxnSpPr/>
          <p:nvPr/>
        </p:nvCxnSpPr>
        <p:spPr>
          <a:xfrm>
            <a:off x="5004048" y="3573016"/>
            <a:ext cx="144016" cy="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71" name="Дуга 70"/>
          <p:cNvSpPr/>
          <p:nvPr/>
        </p:nvSpPr>
        <p:spPr>
          <a:xfrm rot="19153420">
            <a:off x="511150" y="3184575"/>
            <a:ext cx="914400" cy="914400"/>
          </a:xfrm>
          <a:prstGeom prst="arc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2" name="Дуга 71"/>
          <p:cNvSpPr/>
          <p:nvPr/>
        </p:nvSpPr>
        <p:spPr>
          <a:xfrm rot="19153420">
            <a:off x="1807294" y="3184575"/>
            <a:ext cx="914400" cy="914400"/>
          </a:xfrm>
          <a:prstGeom prst="arc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3" name="Дуга 72"/>
          <p:cNvSpPr/>
          <p:nvPr/>
        </p:nvSpPr>
        <p:spPr>
          <a:xfrm rot="19153420">
            <a:off x="3164870" y="3225934"/>
            <a:ext cx="791537" cy="836349"/>
          </a:xfrm>
          <a:prstGeom prst="arc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4" name="Дуга 73"/>
          <p:cNvSpPr/>
          <p:nvPr/>
        </p:nvSpPr>
        <p:spPr>
          <a:xfrm rot="19153420">
            <a:off x="4543599" y="3184574"/>
            <a:ext cx="914400" cy="914400"/>
          </a:xfrm>
          <a:prstGeom prst="arc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6" name="Прямоугольник 75"/>
          <p:cNvSpPr/>
          <p:nvPr/>
        </p:nvSpPr>
        <p:spPr>
          <a:xfrm>
            <a:off x="611560" y="4509120"/>
            <a:ext cx="853244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ru-RU" sz="2400" dirty="0" smtClean="0">
                <a:latin typeface="Georgia" pitchFamily="18" charset="0"/>
              </a:rPr>
              <a:t> Как, по-твоему, следует действовать, выбирая букву на месте орфограмм корня?</a:t>
            </a:r>
            <a:endParaRPr lang="ru-RU" sz="2400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 descr="Шаблон (фон) презентации &quot;Красный блокнот&quot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115616" y="2204864"/>
            <a:ext cx="61206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u="sng" dirty="0" smtClean="0">
                <a:solidFill>
                  <a:srgbClr val="FF0000"/>
                </a:solidFill>
                <a:latin typeface="Georgia" pitchFamily="18" charset="0"/>
              </a:rPr>
              <a:t>Итог урока:</a:t>
            </a:r>
            <a:endParaRPr lang="ru-RU" sz="2800" b="1" u="sng" dirty="0">
              <a:solidFill>
                <a:srgbClr val="FF0000"/>
              </a:solidFill>
              <a:latin typeface="Georgia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59632" y="2924944"/>
            <a:ext cx="60486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Georgia" pitchFamily="18" charset="0"/>
              </a:rPr>
              <a:t>1. Что такое слова-подсказки ?</a:t>
            </a:r>
            <a:endParaRPr lang="ru-RU" b="1" dirty="0">
              <a:latin typeface="Georgia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259632" y="3501008"/>
            <a:ext cx="698300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latin typeface="Georgia" pitchFamily="18" charset="0"/>
              </a:rPr>
              <a:t>2. Какие слова являются проверочными </a:t>
            </a:r>
          </a:p>
          <a:p>
            <a:r>
              <a:rPr lang="ru-RU" sz="2400" b="1" dirty="0" smtClean="0">
                <a:latin typeface="Georgia" pitchFamily="18" charset="0"/>
              </a:rPr>
              <a:t>    для орфограмм корня?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39552" y="0"/>
            <a:ext cx="6624736" cy="193899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400" dirty="0" smtClean="0">
                <a:latin typeface="Georgia" pitchFamily="18" charset="0"/>
              </a:rPr>
              <a:t>Чтобы правильно выбрать букву гласного  звука в корне, нужно подобрать </a:t>
            </a:r>
            <a:r>
              <a:rPr lang="ru-RU" sz="2400" i="1" dirty="0" smtClean="0">
                <a:latin typeface="Georgia" pitchFamily="18" charset="0"/>
              </a:rPr>
              <a:t>проверочное слово. </a:t>
            </a:r>
            <a:r>
              <a:rPr lang="ru-RU" sz="2400" dirty="0" smtClean="0">
                <a:latin typeface="Georgia" pitchFamily="18" charset="0"/>
              </a:rPr>
              <a:t>Найти его поможет: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b="1" dirty="0" smtClean="0">
                <a:latin typeface="Georgia" pitchFamily="18" charset="0"/>
              </a:rPr>
              <a:t>Изменение проверяемого слова.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b="1" dirty="0" smtClean="0">
                <a:latin typeface="Georgia" pitchFamily="18" charset="0"/>
              </a:rPr>
              <a:t>Подбор однокоренных слов.</a:t>
            </a:r>
            <a:endParaRPr lang="ru-RU" sz="2400" b="1" dirty="0">
              <a:latin typeface="Georgia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59632" y="4437112"/>
            <a:ext cx="7200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Georgia" pitchFamily="18" charset="0"/>
              </a:rPr>
              <a:t>3. Как правильно подобрать проверочное слово?</a:t>
            </a:r>
            <a:endParaRPr lang="ru-RU" sz="2400" b="1" dirty="0">
              <a:latin typeface="Georgia" pitchFamily="18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7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315</TotalTime>
  <Words>456</Words>
  <Application>Microsoft Office PowerPoint</Application>
  <PresentationFormat>Экран (4:3)</PresentationFormat>
  <Paragraphs>63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маришка</dc:creator>
  <cp:lastModifiedBy>Admin</cp:lastModifiedBy>
  <cp:revision>32</cp:revision>
  <dcterms:created xsi:type="dcterms:W3CDTF">2013-11-10T11:16:00Z</dcterms:created>
  <dcterms:modified xsi:type="dcterms:W3CDTF">2016-01-20T04:24:29Z</dcterms:modified>
</cp:coreProperties>
</file>