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8" r:id="rId4"/>
    <p:sldId id="277" r:id="rId5"/>
    <p:sldId id="269" r:id="rId6"/>
    <p:sldId id="276" r:id="rId7"/>
    <p:sldId id="275" r:id="rId8"/>
    <p:sldId id="270" r:id="rId9"/>
    <p:sldId id="278" r:id="rId10"/>
    <p:sldId id="271" r:id="rId11"/>
    <p:sldId id="279" r:id="rId12"/>
    <p:sldId id="272" r:id="rId13"/>
    <p:sldId id="280" r:id="rId14"/>
    <p:sldId id="273" r:id="rId15"/>
    <p:sldId id="281" r:id="rId16"/>
    <p:sldId id="274" r:id="rId17"/>
    <p:sldId id="282" r:id="rId18"/>
    <p:sldId id="267" r:id="rId19"/>
    <p:sldId id="263" r:id="rId20"/>
    <p:sldId id="264" r:id="rId21"/>
    <p:sldId id="260" r:id="rId22"/>
    <p:sldId id="262" r:id="rId23"/>
    <p:sldId id="261" r:id="rId24"/>
    <p:sldId id="28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37" autoAdjust="0"/>
  </p:normalViewPr>
  <p:slideViewPr>
    <p:cSldViewPr>
      <p:cViewPr varScale="1">
        <p:scale>
          <a:sx n="71" d="100"/>
          <a:sy n="71" d="100"/>
        </p:scale>
        <p:origin x="-13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D820E1BE-DA95-4683-86BE-8AF023D58A4F}" type="datetimeFigureOut">
              <a:rPr lang="ru-RU" smtClean="0"/>
              <a:pPr/>
              <a:t>19.12.2013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B1B2CAF1-960F-4596-96AE-9FAA8F7A0A7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D820E1BE-DA95-4683-86BE-8AF023D58A4F}" type="datetimeFigureOut">
              <a:rPr lang="ru-RU" smtClean="0"/>
              <a:pPr/>
              <a:t>19.12.2013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B1B2CAF1-960F-4596-96AE-9FAA8F7A0A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iki.iteach.ru/images/e/eb/3d%D0%BA%D0%BB%D0%B0%D1%81%D1%81123.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quas.by/image/cache/data/Akvariums/Aquael/Aquael%20Classic%2050%20(45%20%D0%BB%D0%B8%D1%82%D1%80%D0%BE%D0%B2)-500x500.png"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images.slanet.by/~src3979384/Kupit_kirpich_pustotelyj_utolschennyj_dlya_peregorodok.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Documents and Settings\Aida\Рабочий стол\текстуры и фоны, клипарты\новеньки картинки\geometry compass shapes ha.gif"/>
          <p:cNvPicPr>
            <a:picLocks noChangeAspect="1" noChangeArrowheads="1" noCrop="1"/>
          </p:cNvPicPr>
          <p:nvPr/>
        </p:nvPicPr>
        <p:blipFill>
          <a:blip r:embed="rId2" cstate="screen"/>
          <a:srcRect/>
          <a:stretch>
            <a:fillRect/>
          </a:stretch>
        </p:blipFill>
        <p:spPr bwMode="auto">
          <a:xfrm>
            <a:off x="2555776" y="1196752"/>
            <a:ext cx="4032448" cy="3384376"/>
          </a:xfrm>
          <a:prstGeom prst="rect">
            <a:avLst/>
          </a:prstGeom>
          <a:ln>
            <a:noFill/>
          </a:ln>
          <a:effectLst>
            <a:softEdge rad="112500"/>
          </a:effectLst>
        </p:spPr>
      </p:pic>
      <p:sp>
        <p:nvSpPr>
          <p:cNvPr id="5" name="Прямоугольник 4"/>
          <p:cNvSpPr/>
          <p:nvPr/>
        </p:nvSpPr>
        <p:spPr>
          <a:xfrm>
            <a:off x="565939" y="764704"/>
            <a:ext cx="8012130" cy="792088"/>
          </a:xfrm>
          <a:prstGeom prst="rect">
            <a:avLst/>
          </a:prstGeom>
          <a:noFill/>
        </p:spPr>
        <p:txBody>
          <a:bodyPr wrap="none" lIns="91440" tIns="45720" rIns="91440" bIns="45720">
            <a:prstTxWarp prst="textDeflateBottom">
              <a:avLst>
                <a:gd name="adj" fmla="val 48252"/>
              </a:avLst>
            </a:prstTxWarp>
            <a:spAutoFit/>
          </a:bodyPr>
          <a:lstStyle/>
          <a:p>
            <a:pPr algn="ctr"/>
            <a:r>
              <a:rPr lang="ru-RU" sz="4400" b="1" i="1" dirty="0" smtClean="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Объёмные геометрические фигуры</a:t>
            </a:r>
            <a:endParaRPr lang="ru-RU" sz="4400" b="1" i="1" dirty="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
        <p:nvSpPr>
          <p:cNvPr id="6" name="TextBox 5"/>
          <p:cNvSpPr txBox="1"/>
          <p:nvPr/>
        </p:nvSpPr>
        <p:spPr>
          <a:xfrm>
            <a:off x="4716016" y="5229200"/>
            <a:ext cx="4176465" cy="1200329"/>
          </a:xfrm>
          <a:prstGeom prst="rect">
            <a:avLst/>
          </a:prstGeom>
          <a:noFill/>
        </p:spPr>
        <p:txBody>
          <a:bodyPr wrap="square" rtlCol="0">
            <a:spAutoFit/>
          </a:bodyPr>
          <a:lstStyle/>
          <a:p>
            <a:r>
              <a:rPr lang="ru-RU" b="1" i="1" dirty="0" smtClean="0">
                <a:solidFill>
                  <a:srgbClr val="002060"/>
                </a:solidFill>
                <a:latin typeface="Georgia" pitchFamily="18" charset="0"/>
              </a:rPr>
              <a:t>Презентацию подготовила</a:t>
            </a:r>
          </a:p>
          <a:p>
            <a:r>
              <a:rPr lang="ru-RU" b="1" i="1" dirty="0" smtClean="0">
                <a:solidFill>
                  <a:srgbClr val="002060"/>
                </a:solidFill>
                <a:latin typeface="Georgia" pitchFamily="18" charset="0"/>
              </a:rPr>
              <a:t>учитель ГБОУ СОШ № 242 </a:t>
            </a:r>
            <a:r>
              <a:rPr lang="ru-RU" b="1" i="1" dirty="0" err="1" smtClean="0">
                <a:solidFill>
                  <a:srgbClr val="002060"/>
                </a:solidFill>
                <a:latin typeface="Georgia" pitchFamily="18" charset="0"/>
              </a:rPr>
              <a:t>Гронская</a:t>
            </a:r>
            <a:r>
              <a:rPr lang="ru-RU" b="1" i="1" dirty="0" smtClean="0">
                <a:solidFill>
                  <a:srgbClr val="002060"/>
                </a:solidFill>
                <a:latin typeface="Georgia" pitchFamily="18" charset="0"/>
              </a:rPr>
              <a:t> </a:t>
            </a:r>
          </a:p>
          <a:p>
            <a:r>
              <a:rPr lang="ru-RU" b="1" i="1" dirty="0" smtClean="0">
                <a:solidFill>
                  <a:srgbClr val="002060"/>
                </a:solidFill>
                <a:latin typeface="Georgia" pitchFamily="18" charset="0"/>
              </a:rPr>
              <a:t>Наталья Николаевна</a:t>
            </a:r>
            <a:endParaRPr lang="ru-RU" b="1" i="1" dirty="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700808"/>
            <a:ext cx="3168352" cy="2751522"/>
          </a:xfrm>
          <a:prstGeom prst="rect">
            <a:avLst/>
          </a:prstGeom>
        </p:spPr>
        <p:txBody>
          <a:bodyPr wrap="square">
            <a:spAutoFit/>
          </a:bodyPr>
          <a:lstStyle/>
          <a:p>
            <a:pPr>
              <a:lnSpc>
                <a:spcPct val="90000"/>
              </a:lnSpc>
            </a:pPr>
            <a:r>
              <a:rPr lang="ru-RU" sz="2400" i="1" dirty="0" smtClean="0">
                <a:solidFill>
                  <a:schemeClr val="accent1">
                    <a:lumMod val="75000"/>
                  </a:schemeClr>
                </a:solidFill>
                <a:latin typeface="Georgia" pitchFamily="18" charset="0"/>
              </a:rPr>
              <a:t>Куб – это один из пяти правильных многогранников</a:t>
            </a:r>
          </a:p>
          <a:p>
            <a:pPr>
              <a:lnSpc>
                <a:spcPct val="90000"/>
              </a:lnSpc>
            </a:pPr>
            <a:r>
              <a:rPr lang="ru-RU" sz="2400" i="1" dirty="0" smtClean="0">
                <a:solidFill>
                  <a:schemeClr val="accent1">
                    <a:lumMod val="75000"/>
                  </a:schemeClr>
                </a:solidFill>
                <a:latin typeface="Georgia" pitchFamily="18" charset="0"/>
              </a:rPr>
              <a:t>Правильный прямоугольный параллелепипед имеет 6 граней, 12 ребер, 8 вершин.</a:t>
            </a:r>
            <a:endParaRPr lang="en-US" sz="2400" i="1" dirty="0">
              <a:solidFill>
                <a:schemeClr val="accent1">
                  <a:lumMod val="75000"/>
                </a:schemeClr>
              </a:solidFill>
              <a:latin typeface="Georgia" pitchFamily="18" charset="0"/>
            </a:endParaRPr>
          </a:p>
        </p:txBody>
      </p:sp>
      <p:pic>
        <p:nvPicPr>
          <p:cNvPr id="3" name="Рисунок 2" descr="12"/>
          <p:cNvPicPr>
            <a:picLocks noChangeAspect="1"/>
          </p:cNvPicPr>
          <p:nvPr/>
        </p:nvPicPr>
        <p:blipFill>
          <a:blip r:embed="rId2" cstate="screen"/>
          <a:stretch>
            <a:fillRect/>
          </a:stretch>
        </p:blipFill>
        <p:spPr>
          <a:xfrm>
            <a:off x="5508104" y="1484784"/>
            <a:ext cx="2808312" cy="2808312"/>
          </a:xfrm>
          <a:prstGeom prst="rect">
            <a:avLst/>
          </a:prstGeom>
        </p:spPr>
      </p:pic>
      <p:sp>
        <p:nvSpPr>
          <p:cNvPr id="4" name="Прямоугольник 3"/>
          <p:cNvSpPr/>
          <p:nvPr/>
        </p:nvSpPr>
        <p:spPr>
          <a:xfrm>
            <a:off x="3945386" y="476672"/>
            <a:ext cx="1253228"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Куб</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45386" y="476672"/>
            <a:ext cx="1253228"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Куб</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5" name="Рисунок 4" descr="13.bmp"/>
          <p:cNvPicPr>
            <a:picLocks noChangeAspect="1"/>
          </p:cNvPicPr>
          <p:nvPr/>
        </p:nvPicPr>
        <p:blipFill>
          <a:blip r:embed="rId2" cstate="screen"/>
          <a:stretch>
            <a:fillRect/>
          </a:stretch>
        </p:blipFill>
        <p:spPr>
          <a:xfrm>
            <a:off x="5940152" y="1340768"/>
            <a:ext cx="2592288" cy="2520279"/>
          </a:xfrm>
          <a:prstGeom prst="rect">
            <a:avLst/>
          </a:prstGeom>
        </p:spPr>
      </p:pic>
      <p:pic>
        <p:nvPicPr>
          <p:cNvPr id="7" name="Рисунок 6" descr="14.jpg"/>
          <p:cNvPicPr>
            <a:picLocks noChangeAspect="1"/>
          </p:cNvPicPr>
          <p:nvPr/>
        </p:nvPicPr>
        <p:blipFill>
          <a:blip r:embed="rId3" cstate="screen"/>
          <a:stretch>
            <a:fillRect/>
          </a:stretch>
        </p:blipFill>
        <p:spPr>
          <a:xfrm>
            <a:off x="827584" y="1340769"/>
            <a:ext cx="3101330" cy="2304256"/>
          </a:xfrm>
          <a:prstGeom prst="rect">
            <a:avLst/>
          </a:prstGeom>
        </p:spPr>
      </p:pic>
      <p:pic>
        <p:nvPicPr>
          <p:cNvPr id="8" name="Рисунок 7" descr="15.jpg"/>
          <p:cNvPicPr>
            <a:picLocks noChangeAspect="1"/>
          </p:cNvPicPr>
          <p:nvPr/>
        </p:nvPicPr>
        <p:blipFill>
          <a:blip r:embed="rId4" cstate="screen"/>
          <a:stretch>
            <a:fillRect/>
          </a:stretch>
        </p:blipFill>
        <p:spPr>
          <a:xfrm>
            <a:off x="3059832" y="3789040"/>
            <a:ext cx="2880320" cy="2475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556792"/>
            <a:ext cx="3456384" cy="4524315"/>
          </a:xfrm>
          <a:prstGeom prst="rect">
            <a:avLst/>
          </a:prstGeom>
        </p:spPr>
        <p:txBody>
          <a:bodyPr wrap="square">
            <a:spAutoFit/>
          </a:bodyPr>
          <a:lstStyle/>
          <a:p>
            <a:r>
              <a:rPr lang="ru-RU" sz="2400" b="1" i="1" dirty="0" smtClean="0">
                <a:solidFill>
                  <a:schemeClr val="accent1">
                    <a:lumMod val="75000"/>
                  </a:schemeClr>
                </a:solidFill>
                <a:latin typeface="Georgia" pitchFamily="18" charset="0"/>
              </a:rPr>
              <a:t>Конус</a:t>
            </a:r>
            <a:r>
              <a:rPr lang="ru-RU" sz="2400" i="1" dirty="0" smtClean="0">
                <a:solidFill>
                  <a:schemeClr val="accent1">
                    <a:lumMod val="75000"/>
                  </a:schemeClr>
                </a:solidFill>
                <a:latin typeface="Georgia" pitchFamily="18" charset="0"/>
              </a:rPr>
              <a:t> – геометрическая фигура, полученное объединением всех лучей, исходящих из одной точки и проходящих через плоскую поверхность.</a:t>
            </a:r>
          </a:p>
          <a:p>
            <a:r>
              <a:rPr lang="ru-RU" sz="2400" i="1" dirty="0" smtClean="0">
                <a:solidFill>
                  <a:schemeClr val="accent1">
                    <a:lumMod val="75000"/>
                  </a:schemeClr>
                </a:solidFill>
                <a:latin typeface="Georgia" pitchFamily="18" charset="0"/>
              </a:rPr>
              <a:t>Конус в переводе с греческого «</a:t>
            </a:r>
            <a:r>
              <a:rPr lang="ru-RU" sz="2400" i="1" dirty="0" err="1" smtClean="0">
                <a:solidFill>
                  <a:schemeClr val="accent1">
                    <a:lumMod val="75000"/>
                  </a:schemeClr>
                </a:solidFill>
                <a:latin typeface="Georgia" pitchFamily="18" charset="0"/>
              </a:rPr>
              <a:t>konos</a:t>
            </a:r>
            <a:r>
              <a:rPr lang="ru-RU" sz="2400" i="1" dirty="0" smtClean="0">
                <a:solidFill>
                  <a:schemeClr val="accent1">
                    <a:lumMod val="75000"/>
                  </a:schemeClr>
                </a:solidFill>
                <a:latin typeface="Georgia" pitchFamily="18" charset="0"/>
              </a:rPr>
              <a:t>» означает «сосновая шишка». </a:t>
            </a:r>
            <a:endParaRPr lang="ru-RU" sz="2400" i="1" dirty="0">
              <a:solidFill>
                <a:schemeClr val="accent1">
                  <a:lumMod val="75000"/>
                </a:schemeClr>
              </a:solidFill>
              <a:latin typeface="Georgia" pitchFamily="18" charset="0"/>
            </a:endParaRPr>
          </a:p>
        </p:txBody>
      </p:sp>
      <p:sp>
        <p:nvSpPr>
          <p:cNvPr id="3" name="Прямоугольник 2"/>
          <p:cNvSpPr/>
          <p:nvPr/>
        </p:nvSpPr>
        <p:spPr>
          <a:xfrm>
            <a:off x="3607538" y="476672"/>
            <a:ext cx="1928926"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Конус</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4" name="Рисунок 3" descr="16.jpg"/>
          <p:cNvPicPr>
            <a:picLocks noChangeAspect="1"/>
          </p:cNvPicPr>
          <p:nvPr/>
        </p:nvPicPr>
        <p:blipFill>
          <a:blip r:embed="rId2" cstate="screen"/>
          <a:stretch>
            <a:fillRect/>
          </a:stretch>
        </p:blipFill>
        <p:spPr>
          <a:xfrm>
            <a:off x="5076056" y="1772816"/>
            <a:ext cx="3240360" cy="4752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556792"/>
            <a:ext cx="3456384" cy="461665"/>
          </a:xfrm>
          <a:prstGeom prst="rect">
            <a:avLst/>
          </a:prstGeom>
        </p:spPr>
        <p:txBody>
          <a:bodyPr wrap="square">
            <a:spAutoFit/>
          </a:bodyPr>
          <a:lstStyle/>
          <a:p>
            <a:r>
              <a:rPr lang="ru-RU" sz="2400" i="1" dirty="0" smtClean="0">
                <a:solidFill>
                  <a:schemeClr val="accent1">
                    <a:lumMod val="75000"/>
                  </a:schemeClr>
                </a:solidFill>
                <a:latin typeface="Georgia" pitchFamily="18" charset="0"/>
              </a:rPr>
              <a:t> </a:t>
            </a:r>
            <a:endParaRPr lang="ru-RU" sz="2400" i="1" dirty="0">
              <a:solidFill>
                <a:schemeClr val="accent1">
                  <a:lumMod val="75000"/>
                </a:schemeClr>
              </a:solidFill>
              <a:latin typeface="Georgia" pitchFamily="18" charset="0"/>
            </a:endParaRPr>
          </a:p>
        </p:txBody>
      </p:sp>
      <p:sp>
        <p:nvSpPr>
          <p:cNvPr id="3" name="Прямоугольник 2"/>
          <p:cNvSpPr/>
          <p:nvPr/>
        </p:nvSpPr>
        <p:spPr>
          <a:xfrm>
            <a:off x="3607538" y="476672"/>
            <a:ext cx="1928926"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Конус</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35842" name="Picture 2" descr="F:\пр\www.PicsDesktop.com_99[1].jpg"/>
          <p:cNvPicPr>
            <a:picLocks noChangeAspect="1" noChangeArrowheads="1"/>
          </p:cNvPicPr>
          <p:nvPr/>
        </p:nvPicPr>
        <p:blipFill>
          <a:blip r:embed="rId2" cstate="screen"/>
          <a:srcRect/>
          <a:stretch>
            <a:fillRect/>
          </a:stretch>
        </p:blipFill>
        <p:spPr bwMode="auto">
          <a:xfrm>
            <a:off x="899592" y="1556792"/>
            <a:ext cx="3096344"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5843" name="Picture 3" descr="F:\пр\44-yad[1].jpg"/>
          <p:cNvPicPr>
            <a:picLocks noChangeAspect="1" noChangeArrowheads="1"/>
          </p:cNvPicPr>
          <p:nvPr/>
        </p:nvPicPr>
        <p:blipFill>
          <a:blip r:embed="rId3" cstate="screen"/>
          <a:srcRect/>
          <a:stretch>
            <a:fillRect/>
          </a:stretch>
        </p:blipFill>
        <p:spPr bwMode="auto">
          <a:xfrm>
            <a:off x="2987824" y="2780928"/>
            <a:ext cx="3073524"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5844" name="Picture 4" descr="F:\пр\clip8173[1].jpg"/>
          <p:cNvPicPr>
            <a:picLocks noChangeAspect="1" noChangeArrowheads="1"/>
          </p:cNvPicPr>
          <p:nvPr/>
        </p:nvPicPr>
        <p:blipFill>
          <a:blip r:embed="rId4" cstate="screen"/>
          <a:srcRect/>
          <a:stretch>
            <a:fillRect/>
          </a:stretch>
        </p:blipFill>
        <p:spPr bwMode="auto">
          <a:xfrm>
            <a:off x="5076056" y="4077072"/>
            <a:ext cx="3096344"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slide(fromBottom)">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slide(fromBottom)">
                                      <p:cBhvr>
                                        <p:cTn id="12" dur="500"/>
                                        <p:tgtEl>
                                          <p:spTgt spid="3584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slide(fromBottom)">
                                      <p:cBhvr>
                                        <p:cTn id="1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718036"/>
            <a:ext cx="4572000" cy="319446"/>
          </a:xfrm>
          <a:prstGeom prst="rect">
            <a:avLst/>
          </a:prstGeom>
        </p:spPr>
        <p:txBody>
          <a:bodyPr>
            <a:spAutoFit/>
          </a:bodyPr>
          <a:lstStyle/>
          <a:p>
            <a:pPr>
              <a:lnSpc>
                <a:spcPct val="80000"/>
              </a:lnSpc>
            </a:pPr>
            <a:endParaRPr lang="ru-RU" dirty="0"/>
          </a:p>
        </p:txBody>
      </p:sp>
      <p:sp>
        <p:nvSpPr>
          <p:cNvPr id="3" name="Прямоугольник 2"/>
          <p:cNvSpPr/>
          <p:nvPr/>
        </p:nvSpPr>
        <p:spPr>
          <a:xfrm>
            <a:off x="683568" y="1484784"/>
            <a:ext cx="3528392" cy="3046988"/>
          </a:xfrm>
          <a:prstGeom prst="rect">
            <a:avLst/>
          </a:prstGeom>
        </p:spPr>
        <p:txBody>
          <a:bodyPr wrap="square">
            <a:spAutoFit/>
          </a:bodyPr>
          <a:lstStyle/>
          <a:p>
            <a:r>
              <a:rPr lang="ru-RU" sz="2400" b="1" i="1" dirty="0" smtClean="0">
                <a:solidFill>
                  <a:schemeClr val="accent1">
                    <a:lumMod val="75000"/>
                  </a:schemeClr>
                </a:solidFill>
                <a:latin typeface="Georgia" pitchFamily="18" charset="0"/>
              </a:rPr>
              <a:t>Пирамида</a:t>
            </a:r>
            <a:r>
              <a:rPr lang="ru-RU" sz="2400" i="1" dirty="0" smtClean="0">
                <a:solidFill>
                  <a:schemeClr val="accent1">
                    <a:lumMod val="75000"/>
                  </a:schemeClr>
                </a:solidFill>
                <a:latin typeface="Georgia" pitchFamily="18" charset="0"/>
              </a:rPr>
              <a:t> – многогранник, основание которого многоугольник, а остальные грани – треугольники, имеющие общую вершину.</a:t>
            </a:r>
            <a:endParaRPr lang="ru-RU" sz="2400" i="1" dirty="0">
              <a:solidFill>
                <a:schemeClr val="accent1">
                  <a:lumMod val="75000"/>
                </a:schemeClr>
              </a:solidFill>
              <a:latin typeface="Georgia" pitchFamily="18" charset="0"/>
            </a:endParaRPr>
          </a:p>
        </p:txBody>
      </p:sp>
      <p:pic>
        <p:nvPicPr>
          <p:cNvPr id="5" name="Рисунок 4" descr="17.png"/>
          <p:cNvPicPr>
            <a:picLocks noChangeAspect="1"/>
          </p:cNvPicPr>
          <p:nvPr/>
        </p:nvPicPr>
        <p:blipFill>
          <a:blip r:embed="rId2" cstate="screen"/>
          <a:stretch>
            <a:fillRect/>
          </a:stretch>
        </p:blipFill>
        <p:spPr>
          <a:xfrm>
            <a:off x="5148064" y="1700808"/>
            <a:ext cx="3257550" cy="2543175"/>
          </a:xfrm>
          <a:prstGeom prst="rect">
            <a:avLst/>
          </a:prstGeom>
        </p:spPr>
      </p:pic>
      <p:sp>
        <p:nvSpPr>
          <p:cNvPr id="6" name="Прямоугольник 5"/>
          <p:cNvSpPr/>
          <p:nvPr/>
        </p:nvSpPr>
        <p:spPr>
          <a:xfrm>
            <a:off x="2901512" y="476672"/>
            <a:ext cx="3340979"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Пирамида</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718036"/>
            <a:ext cx="4572000" cy="319446"/>
          </a:xfrm>
          <a:prstGeom prst="rect">
            <a:avLst/>
          </a:prstGeom>
        </p:spPr>
        <p:txBody>
          <a:bodyPr>
            <a:spAutoFit/>
          </a:bodyPr>
          <a:lstStyle/>
          <a:p>
            <a:pPr>
              <a:lnSpc>
                <a:spcPct val="80000"/>
              </a:lnSpc>
            </a:pPr>
            <a:endParaRPr lang="ru-RU" dirty="0"/>
          </a:p>
        </p:txBody>
      </p:sp>
      <p:sp>
        <p:nvSpPr>
          <p:cNvPr id="6" name="Прямоугольник 5"/>
          <p:cNvSpPr/>
          <p:nvPr/>
        </p:nvSpPr>
        <p:spPr>
          <a:xfrm>
            <a:off x="2901512" y="476672"/>
            <a:ext cx="3340979"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Пирамида</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7" name="Рисунок 6" descr="18.jpg"/>
          <p:cNvPicPr>
            <a:picLocks noChangeAspect="1"/>
          </p:cNvPicPr>
          <p:nvPr/>
        </p:nvPicPr>
        <p:blipFill>
          <a:blip r:embed="rId2" cstate="screen"/>
          <a:stretch>
            <a:fillRect/>
          </a:stretch>
        </p:blipFill>
        <p:spPr>
          <a:xfrm>
            <a:off x="827584" y="1988840"/>
            <a:ext cx="3096344" cy="3312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descr="19.jpg"/>
          <p:cNvPicPr>
            <a:picLocks noChangeAspect="1"/>
          </p:cNvPicPr>
          <p:nvPr/>
        </p:nvPicPr>
        <p:blipFill>
          <a:blip r:embed="rId3" cstate="screen"/>
          <a:stretch>
            <a:fillRect/>
          </a:stretch>
        </p:blipFill>
        <p:spPr>
          <a:xfrm>
            <a:off x="5220072" y="1916832"/>
            <a:ext cx="3131840" cy="3312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412776"/>
            <a:ext cx="3672408" cy="3933384"/>
          </a:xfrm>
          <a:prstGeom prst="rect">
            <a:avLst/>
          </a:prstGeom>
        </p:spPr>
        <p:txBody>
          <a:bodyPr wrap="square">
            <a:spAutoFit/>
          </a:bodyPr>
          <a:lstStyle/>
          <a:p>
            <a:pPr>
              <a:lnSpc>
                <a:spcPct val="80000"/>
              </a:lnSpc>
            </a:pPr>
            <a:r>
              <a:rPr lang="ru-RU" sz="2400" b="1" i="1" dirty="0" smtClean="0">
                <a:solidFill>
                  <a:srgbClr val="002060"/>
                </a:solidFill>
                <a:latin typeface="Georgia" pitchFamily="18" charset="0"/>
              </a:rPr>
              <a:t>Призма</a:t>
            </a:r>
            <a:r>
              <a:rPr lang="ru-RU" sz="2400" i="1" dirty="0" smtClean="0">
                <a:solidFill>
                  <a:srgbClr val="002060"/>
                </a:solidFill>
                <a:latin typeface="Georgia" pitchFamily="18" charset="0"/>
              </a:rPr>
              <a:t> — многогранник, который состоит из двух плоских равных многоугольников с соответственно параллельными сторонами, и из отрезков, соединяющих соответствующие точки этих многоугольников.</a:t>
            </a:r>
            <a:endParaRPr lang="ru-RU" sz="2400" i="1" dirty="0">
              <a:solidFill>
                <a:srgbClr val="002060"/>
              </a:solidFill>
              <a:latin typeface="Georgia" pitchFamily="18" charset="0"/>
            </a:endParaRPr>
          </a:p>
        </p:txBody>
      </p:sp>
      <p:pic>
        <p:nvPicPr>
          <p:cNvPr id="4" name="Рисунок 3" descr="20.bmp"/>
          <p:cNvPicPr>
            <a:picLocks noChangeAspect="1"/>
          </p:cNvPicPr>
          <p:nvPr/>
        </p:nvPicPr>
        <p:blipFill>
          <a:blip r:embed="rId2" cstate="screen"/>
          <a:stretch>
            <a:fillRect/>
          </a:stretch>
        </p:blipFill>
        <p:spPr>
          <a:xfrm>
            <a:off x="5076056" y="1484784"/>
            <a:ext cx="3657600" cy="3657600"/>
          </a:xfrm>
          <a:prstGeom prst="rect">
            <a:avLst/>
          </a:prstGeom>
        </p:spPr>
      </p:pic>
      <p:sp>
        <p:nvSpPr>
          <p:cNvPr id="5" name="Прямоугольник 4"/>
          <p:cNvSpPr/>
          <p:nvPr/>
        </p:nvSpPr>
        <p:spPr>
          <a:xfrm>
            <a:off x="2361555" y="476672"/>
            <a:ext cx="4420890"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Призма</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61555" y="476672"/>
            <a:ext cx="4420890"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Призма</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6" name="Рисунок 5" descr="21.jpg"/>
          <p:cNvPicPr>
            <a:picLocks noChangeAspect="1"/>
          </p:cNvPicPr>
          <p:nvPr/>
        </p:nvPicPr>
        <p:blipFill>
          <a:blip r:embed="rId2" cstate="screen"/>
          <a:stretch>
            <a:fillRect/>
          </a:stretch>
        </p:blipFill>
        <p:spPr>
          <a:xfrm>
            <a:off x="971600" y="1628800"/>
            <a:ext cx="3312368" cy="27900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22.jpg"/>
          <p:cNvPicPr>
            <a:picLocks noChangeAspect="1"/>
          </p:cNvPicPr>
          <p:nvPr/>
        </p:nvPicPr>
        <p:blipFill>
          <a:blip r:embed="rId3" cstate="screen"/>
          <a:stretch>
            <a:fillRect/>
          </a:stretch>
        </p:blipFill>
        <p:spPr>
          <a:xfrm>
            <a:off x="4644008" y="3356992"/>
            <a:ext cx="4103737" cy="2952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702" y="404665"/>
            <a:ext cx="8696611" cy="1200329"/>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Назови плоские </a:t>
            </a:r>
          </a:p>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геометрические фигуры</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31745" name="Picture 1" descr="F:\пр\76815_prev_425[1].jpg"/>
          <p:cNvPicPr>
            <a:picLocks noChangeAspect="1" noChangeArrowheads="1"/>
          </p:cNvPicPr>
          <p:nvPr/>
        </p:nvPicPr>
        <p:blipFill>
          <a:blip r:embed="rId2" cstate="screen"/>
          <a:srcRect/>
          <a:stretch>
            <a:fillRect/>
          </a:stretch>
        </p:blipFill>
        <p:spPr bwMode="auto">
          <a:xfrm>
            <a:off x="1043608" y="2060848"/>
            <a:ext cx="2232248" cy="1896492"/>
          </a:xfrm>
          <a:prstGeom prst="rect">
            <a:avLst/>
          </a:prstGeom>
          <a:noFill/>
        </p:spPr>
      </p:pic>
      <p:pic>
        <p:nvPicPr>
          <p:cNvPr id="31746" name="Picture 2" descr="F:\пр\69372753581794290038[1].jpg"/>
          <p:cNvPicPr>
            <a:picLocks noChangeAspect="1" noChangeArrowheads="1"/>
          </p:cNvPicPr>
          <p:nvPr/>
        </p:nvPicPr>
        <p:blipFill>
          <a:blip r:embed="rId3" cstate="screen"/>
          <a:srcRect/>
          <a:stretch>
            <a:fillRect/>
          </a:stretch>
        </p:blipFill>
        <p:spPr bwMode="auto">
          <a:xfrm>
            <a:off x="1043608" y="4221088"/>
            <a:ext cx="2232248" cy="1872208"/>
          </a:xfrm>
          <a:prstGeom prst="rect">
            <a:avLst/>
          </a:prstGeom>
          <a:noFill/>
        </p:spPr>
      </p:pic>
      <p:pic>
        <p:nvPicPr>
          <p:cNvPr id="31747" name="Picture 3" descr="F:\пр\img--i-276249-w-640[1].jpg"/>
          <p:cNvPicPr>
            <a:picLocks noChangeAspect="1" noChangeArrowheads="1"/>
          </p:cNvPicPr>
          <p:nvPr/>
        </p:nvPicPr>
        <p:blipFill>
          <a:blip r:embed="rId4" cstate="screen"/>
          <a:srcRect/>
          <a:stretch>
            <a:fillRect/>
          </a:stretch>
        </p:blipFill>
        <p:spPr bwMode="auto">
          <a:xfrm>
            <a:off x="3491880" y="2060848"/>
            <a:ext cx="2232248" cy="1872208"/>
          </a:xfrm>
          <a:prstGeom prst="rect">
            <a:avLst/>
          </a:prstGeom>
          <a:noFill/>
        </p:spPr>
      </p:pic>
      <p:pic>
        <p:nvPicPr>
          <p:cNvPr id="31748" name="Picture 4" descr="F:\пр\71134[1].jpg"/>
          <p:cNvPicPr>
            <a:picLocks noChangeAspect="1" noChangeArrowheads="1"/>
          </p:cNvPicPr>
          <p:nvPr/>
        </p:nvPicPr>
        <p:blipFill>
          <a:blip r:embed="rId5" cstate="screen"/>
          <a:srcRect/>
          <a:stretch>
            <a:fillRect/>
          </a:stretch>
        </p:blipFill>
        <p:spPr bwMode="auto">
          <a:xfrm>
            <a:off x="3491880" y="4221088"/>
            <a:ext cx="2232248" cy="1872208"/>
          </a:xfrm>
          <a:prstGeom prst="rect">
            <a:avLst/>
          </a:prstGeom>
          <a:noFill/>
        </p:spPr>
      </p:pic>
      <p:pic>
        <p:nvPicPr>
          <p:cNvPr id="8" name="Рисунок 7" descr="24.jpg"/>
          <p:cNvPicPr>
            <a:picLocks noChangeAspect="1"/>
          </p:cNvPicPr>
          <p:nvPr/>
        </p:nvPicPr>
        <p:blipFill>
          <a:blip r:embed="rId6" cstate="screen"/>
          <a:stretch>
            <a:fillRect/>
          </a:stretch>
        </p:blipFill>
        <p:spPr>
          <a:xfrm>
            <a:off x="5940152" y="2060848"/>
            <a:ext cx="2232248" cy="1872208"/>
          </a:xfrm>
          <a:prstGeom prst="rect">
            <a:avLst/>
          </a:prstGeom>
        </p:spPr>
      </p:pic>
      <p:pic>
        <p:nvPicPr>
          <p:cNvPr id="9" name="Рисунок 8" descr="25.jpg"/>
          <p:cNvPicPr>
            <a:picLocks noChangeAspect="1"/>
          </p:cNvPicPr>
          <p:nvPr/>
        </p:nvPicPr>
        <p:blipFill>
          <a:blip r:embed="rId7" cstate="screen"/>
          <a:stretch>
            <a:fillRect/>
          </a:stretch>
        </p:blipFill>
        <p:spPr>
          <a:xfrm>
            <a:off x="6012161" y="4221088"/>
            <a:ext cx="2232248" cy="18722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wipe(down)">
                                      <p:cBhvr>
                                        <p:cTn id="7" dur="580">
                                          <p:stCondLst>
                                            <p:cond delay="0"/>
                                          </p:stCondLst>
                                        </p:cTn>
                                        <p:tgtEl>
                                          <p:spTgt spid="31745"/>
                                        </p:tgtEl>
                                      </p:cBhvr>
                                    </p:animEffect>
                                    <p:anim calcmode="lin" valueType="num">
                                      <p:cBhvr>
                                        <p:cTn id="8" dur="1822" tmFilter="0,0; 0.14,0.36; 0.43,0.73; 0.71,0.91; 1.0,1.0">
                                          <p:stCondLst>
                                            <p:cond delay="0"/>
                                          </p:stCondLst>
                                        </p:cTn>
                                        <p:tgtEl>
                                          <p:spTgt spid="317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5"/>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5"/>
                                        </p:tgtEl>
                                      </p:cBhvr>
                                      <p:to x="100000" y="60000"/>
                                    </p:animScale>
                                    <p:animScale>
                                      <p:cBhvr>
                                        <p:cTn id="14" dur="166" decel="50000">
                                          <p:stCondLst>
                                            <p:cond delay="676"/>
                                          </p:stCondLst>
                                        </p:cTn>
                                        <p:tgtEl>
                                          <p:spTgt spid="31745"/>
                                        </p:tgtEl>
                                      </p:cBhvr>
                                      <p:to x="100000" y="100000"/>
                                    </p:animScale>
                                    <p:animScale>
                                      <p:cBhvr>
                                        <p:cTn id="15" dur="26">
                                          <p:stCondLst>
                                            <p:cond delay="1312"/>
                                          </p:stCondLst>
                                        </p:cTn>
                                        <p:tgtEl>
                                          <p:spTgt spid="31745"/>
                                        </p:tgtEl>
                                      </p:cBhvr>
                                      <p:to x="100000" y="80000"/>
                                    </p:animScale>
                                    <p:animScale>
                                      <p:cBhvr>
                                        <p:cTn id="16" dur="166" decel="50000">
                                          <p:stCondLst>
                                            <p:cond delay="1338"/>
                                          </p:stCondLst>
                                        </p:cTn>
                                        <p:tgtEl>
                                          <p:spTgt spid="31745"/>
                                        </p:tgtEl>
                                      </p:cBhvr>
                                      <p:to x="100000" y="100000"/>
                                    </p:animScale>
                                    <p:animScale>
                                      <p:cBhvr>
                                        <p:cTn id="17" dur="26">
                                          <p:stCondLst>
                                            <p:cond delay="1642"/>
                                          </p:stCondLst>
                                        </p:cTn>
                                        <p:tgtEl>
                                          <p:spTgt spid="31745"/>
                                        </p:tgtEl>
                                      </p:cBhvr>
                                      <p:to x="100000" y="90000"/>
                                    </p:animScale>
                                    <p:animScale>
                                      <p:cBhvr>
                                        <p:cTn id="18" dur="166" decel="50000">
                                          <p:stCondLst>
                                            <p:cond delay="1668"/>
                                          </p:stCondLst>
                                        </p:cTn>
                                        <p:tgtEl>
                                          <p:spTgt spid="31745"/>
                                        </p:tgtEl>
                                      </p:cBhvr>
                                      <p:to x="100000" y="100000"/>
                                    </p:animScale>
                                    <p:animScale>
                                      <p:cBhvr>
                                        <p:cTn id="19" dur="26">
                                          <p:stCondLst>
                                            <p:cond delay="1808"/>
                                          </p:stCondLst>
                                        </p:cTn>
                                        <p:tgtEl>
                                          <p:spTgt spid="31745"/>
                                        </p:tgtEl>
                                      </p:cBhvr>
                                      <p:to x="100000" y="95000"/>
                                    </p:animScale>
                                    <p:animScale>
                                      <p:cBhvr>
                                        <p:cTn id="20" dur="166" decel="50000">
                                          <p:stCondLst>
                                            <p:cond delay="1834"/>
                                          </p:stCondLst>
                                        </p:cTn>
                                        <p:tgtEl>
                                          <p:spTgt spid="3174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747"/>
                                        </p:tgtEl>
                                        <p:attrNameLst>
                                          <p:attrName>style.visibility</p:attrName>
                                        </p:attrNameLst>
                                      </p:cBhvr>
                                      <p:to>
                                        <p:strVal val="visible"/>
                                      </p:to>
                                    </p:set>
                                    <p:animEffect transition="in" filter="wipe(down)">
                                      <p:cBhvr>
                                        <p:cTn id="25" dur="580">
                                          <p:stCondLst>
                                            <p:cond delay="0"/>
                                          </p:stCondLst>
                                        </p:cTn>
                                        <p:tgtEl>
                                          <p:spTgt spid="31747"/>
                                        </p:tgtEl>
                                      </p:cBhvr>
                                    </p:animEffect>
                                    <p:anim calcmode="lin" valueType="num">
                                      <p:cBhvr>
                                        <p:cTn id="26" dur="1822" tmFilter="0,0; 0.14,0.36; 0.43,0.73; 0.71,0.91; 1.0,1.0">
                                          <p:stCondLst>
                                            <p:cond delay="0"/>
                                          </p:stCondLst>
                                        </p:cTn>
                                        <p:tgtEl>
                                          <p:spTgt spid="3174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74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74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74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747"/>
                                        </p:tgtEl>
                                        <p:attrNameLst>
                                          <p:attrName>ppt_y</p:attrName>
                                        </p:attrNameLst>
                                      </p:cBhvr>
                                      <p:tavLst>
                                        <p:tav tm="0" fmla="#ppt_y-sin(pi*$)/81">
                                          <p:val>
                                            <p:fltVal val="0"/>
                                          </p:val>
                                        </p:tav>
                                        <p:tav tm="100000">
                                          <p:val>
                                            <p:fltVal val="1"/>
                                          </p:val>
                                        </p:tav>
                                      </p:tavLst>
                                    </p:anim>
                                    <p:animScale>
                                      <p:cBhvr>
                                        <p:cTn id="31" dur="26">
                                          <p:stCondLst>
                                            <p:cond delay="650"/>
                                          </p:stCondLst>
                                        </p:cTn>
                                        <p:tgtEl>
                                          <p:spTgt spid="31747"/>
                                        </p:tgtEl>
                                      </p:cBhvr>
                                      <p:to x="100000" y="60000"/>
                                    </p:animScale>
                                    <p:animScale>
                                      <p:cBhvr>
                                        <p:cTn id="32" dur="166" decel="50000">
                                          <p:stCondLst>
                                            <p:cond delay="676"/>
                                          </p:stCondLst>
                                        </p:cTn>
                                        <p:tgtEl>
                                          <p:spTgt spid="31747"/>
                                        </p:tgtEl>
                                      </p:cBhvr>
                                      <p:to x="100000" y="100000"/>
                                    </p:animScale>
                                    <p:animScale>
                                      <p:cBhvr>
                                        <p:cTn id="33" dur="26">
                                          <p:stCondLst>
                                            <p:cond delay="1312"/>
                                          </p:stCondLst>
                                        </p:cTn>
                                        <p:tgtEl>
                                          <p:spTgt spid="31747"/>
                                        </p:tgtEl>
                                      </p:cBhvr>
                                      <p:to x="100000" y="80000"/>
                                    </p:animScale>
                                    <p:animScale>
                                      <p:cBhvr>
                                        <p:cTn id="34" dur="166" decel="50000">
                                          <p:stCondLst>
                                            <p:cond delay="1338"/>
                                          </p:stCondLst>
                                        </p:cTn>
                                        <p:tgtEl>
                                          <p:spTgt spid="31747"/>
                                        </p:tgtEl>
                                      </p:cBhvr>
                                      <p:to x="100000" y="100000"/>
                                    </p:animScale>
                                    <p:animScale>
                                      <p:cBhvr>
                                        <p:cTn id="35" dur="26">
                                          <p:stCondLst>
                                            <p:cond delay="1642"/>
                                          </p:stCondLst>
                                        </p:cTn>
                                        <p:tgtEl>
                                          <p:spTgt spid="31747"/>
                                        </p:tgtEl>
                                      </p:cBhvr>
                                      <p:to x="100000" y="90000"/>
                                    </p:animScale>
                                    <p:animScale>
                                      <p:cBhvr>
                                        <p:cTn id="36" dur="166" decel="50000">
                                          <p:stCondLst>
                                            <p:cond delay="1668"/>
                                          </p:stCondLst>
                                        </p:cTn>
                                        <p:tgtEl>
                                          <p:spTgt spid="31747"/>
                                        </p:tgtEl>
                                      </p:cBhvr>
                                      <p:to x="100000" y="100000"/>
                                    </p:animScale>
                                    <p:animScale>
                                      <p:cBhvr>
                                        <p:cTn id="37" dur="26">
                                          <p:stCondLst>
                                            <p:cond delay="1808"/>
                                          </p:stCondLst>
                                        </p:cTn>
                                        <p:tgtEl>
                                          <p:spTgt spid="31747"/>
                                        </p:tgtEl>
                                      </p:cBhvr>
                                      <p:to x="100000" y="95000"/>
                                    </p:animScale>
                                    <p:animScale>
                                      <p:cBhvr>
                                        <p:cTn id="38" dur="166" decel="50000">
                                          <p:stCondLst>
                                            <p:cond delay="1834"/>
                                          </p:stCondLst>
                                        </p:cTn>
                                        <p:tgtEl>
                                          <p:spTgt spid="3174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1746"/>
                                        </p:tgtEl>
                                        <p:attrNameLst>
                                          <p:attrName>style.visibility</p:attrName>
                                        </p:attrNameLst>
                                      </p:cBhvr>
                                      <p:to>
                                        <p:strVal val="visible"/>
                                      </p:to>
                                    </p:set>
                                    <p:animEffect transition="in" filter="wipe(down)">
                                      <p:cBhvr>
                                        <p:cTn id="61" dur="580">
                                          <p:stCondLst>
                                            <p:cond delay="0"/>
                                          </p:stCondLst>
                                        </p:cTn>
                                        <p:tgtEl>
                                          <p:spTgt spid="31746"/>
                                        </p:tgtEl>
                                      </p:cBhvr>
                                    </p:animEffect>
                                    <p:anim calcmode="lin" valueType="num">
                                      <p:cBhvr>
                                        <p:cTn id="62" dur="1822"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174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174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1746"/>
                                        </p:tgtEl>
                                        <p:attrNameLst>
                                          <p:attrName>ppt_y</p:attrName>
                                        </p:attrNameLst>
                                      </p:cBhvr>
                                      <p:tavLst>
                                        <p:tav tm="0" fmla="#ppt_y-sin(pi*$)/81">
                                          <p:val>
                                            <p:fltVal val="0"/>
                                          </p:val>
                                        </p:tav>
                                        <p:tav tm="100000">
                                          <p:val>
                                            <p:fltVal val="1"/>
                                          </p:val>
                                        </p:tav>
                                      </p:tavLst>
                                    </p:anim>
                                    <p:animScale>
                                      <p:cBhvr>
                                        <p:cTn id="67" dur="26">
                                          <p:stCondLst>
                                            <p:cond delay="650"/>
                                          </p:stCondLst>
                                        </p:cTn>
                                        <p:tgtEl>
                                          <p:spTgt spid="31746"/>
                                        </p:tgtEl>
                                      </p:cBhvr>
                                      <p:to x="100000" y="60000"/>
                                    </p:animScale>
                                    <p:animScale>
                                      <p:cBhvr>
                                        <p:cTn id="68" dur="166" decel="50000">
                                          <p:stCondLst>
                                            <p:cond delay="676"/>
                                          </p:stCondLst>
                                        </p:cTn>
                                        <p:tgtEl>
                                          <p:spTgt spid="31746"/>
                                        </p:tgtEl>
                                      </p:cBhvr>
                                      <p:to x="100000" y="100000"/>
                                    </p:animScale>
                                    <p:animScale>
                                      <p:cBhvr>
                                        <p:cTn id="69" dur="26">
                                          <p:stCondLst>
                                            <p:cond delay="1312"/>
                                          </p:stCondLst>
                                        </p:cTn>
                                        <p:tgtEl>
                                          <p:spTgt spid="31746"/>
                                        </p:tgtEl>
                                      </p:cBhvr>
                                      <p:to x="100000" y="80000"/>
                                    </p:animScale>
                                    <p:animScale>
                                      <p:cBhvr>
                                        <p:cTn id="70" dur="166" decel="50000">
                                          <p:stCondLst>
                                            <p:cond delay="1338"/>
                                          </p:stCondLst>
                                        </p:cTn>
                                        <p:tgtEl>
                                          <p:spTgt spid="31746"/>
                                        </p:tgtEl>
                                      </p:cBhvr>
                                      <p:to x="100000" y="100000"/>
                                    </p:animScale>
                                    <p:animScale>
                                      <p:cBhvr>
                                        <p:cTn id="71" dur="26">
                                          <p:stCondLst>
                                            <p:cond delay="1642"/>
                                          </p:stCondLst>
                                        </p:cTn>
                                        <p:tgtEl>
                                          <p:spTgt spid="31746"/>
                                        </p:tgtEl>
                                      </p:cBhvr>
                                      <p:to x="100000" y="90000"/>
                                    </p:animScale>
                                    <p:animScale>
                                      <p:cBhvr>
                                        <p:cTn id="72" dur="166" decel="50000">
                                          <p:stCondLst>
                                            <p:cond delay="1668"/>
                                          </p:stCondLst>
                                        </p:cTn>
                                        <p:tgtEl>
                                          <p:spTgt spid="31746"/>
                                        </p:tgtEl>
                                      </p:cBhvr>
                                      <p:to x="100000" y="100000"/>
                                    </p:animScale>
                                    <p:animScale>
                                      <p:cBhvr>
                                        <p:cTn id="73" dur="26">
                                          <p:stCondLst>
                                            <p:cond delay="1808"/>
                                          </p:stCondLst>
                                        </p:cTn>
                                        <p:tgtEl>
                                          <p:spTgt spid="31746"/>
                                        </p:tgtEl>
                                      </p:cBhvr>
                                      <p:to x="100000" y="95000"/>
                                    </p:animScale>
                                    <p:animScale>
                                      <p:cBhvr>
                                        <p:cTn id="74" dur="166" decel="50000">
                                          <p:stCondLst>
                                            <p:cond delay="1834"/>
                                          </p:stCondLst>
                                        </p:cTn>
                                        <p:tgtEl>
                                          <p:spTgt spid="3174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1748"/>
                                        </p:tgtEl>
                                        <p:attrNameLst>
                                          <p:attrName>style.visibility</p:attrName>
                                        </p:attrNameLst>
                                      </p:cBhvr>
                                      <p:to>
                                        <p:strVal val="visible"/>
                                      </p:to>
                                    </p:set>
                                    <p:animEffect transition="in" filter="wipe(down)">
                                      <p:cBhvr>
                                        <p:cTn id="79" dur="580">
                                          <p:stCondLst>
                                            <p:cond delay="0"/>
                                          </p:stCondLst>
                                        </p:cTn>
                                        <p:tgtEl>
                                          <p:spTgt spid="31748"/>
                                        </p:tgtEl>
                                      </p:cBhvr>
                                    </p:animEffect>
                                    <p:anim calcmode="lin" valueType="num">
                                      <p:cBhvr>
                                        <p:cTn id="80" dur="1822" tmFilter="0,0; 0.14,0.36; 0.43,0.73; 0.71,0.91; 1.0,1.0">
                                          <p:stCondLst>
                                            <p:cond delay="0"/>
                                          </p:stCondLst>
                                        </p:cTn>
                                        <p:tgtEl>
                                          <p:spTgt spid="3174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174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174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174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1748"/>
                                        </p:tgtEl>
                                        <p:attrNameLst>
                                          <p:attrName>ppt_y</p:attrName>
                                        </p:attrNameLst>
                                      </p:cBhvr>
                                      <p:tavLst>
                                        <p:tav tm="0" fmla="#ppt_y-sin(pi*$)/81">
                                          <p:val>
                                            <p:fltVal val="0"/>
                                          </p:val>
                                        </p:tav>
                                        <p:tav tm="100000">
                                          <p:val>
                                            <p:fltVal val="1"/>
                                          </p:val>
                                        </p:tav>
                                      </p:tavLst>
                                    </p:anim>
                                    <p:animScale>
                                      <p:cBhvr>
                                        <p:cTn id="85" dur="26">
                                          <p:stCondLst>
                                            <p:cond delay="650"/>
                                          </p:stCondLst>
                                        </p:cTn>
                                        <p:tgtEl>
                                          <p:spTgt spid="31748"/>
                                        </p:tgtEl>
                                      </p:cBhvr>
                                      <p:to x="100000" y="60000"/>
                                    </p:animScale>
                                    <p:animScale>
                                      <p:cBhvr>
                                        <p:cTn id="86" dur="166" decel="50000">
                                          <p:stCondLst>
                                            <p:cond delay="676"/>
                                          </p:stCondLst>
                                        </p:cTn>
                                        <p:tgtEl>
                                          <p:spTgt spid="31748"/>
                                        </p:tgtEl>
                                      </p:cBhvr>
                                      <p:to x="100000" y="100000"/>
                                    </p:animScale>
                                    <p:animScale>
                                      <p:cBhvr>
                                        <p:cTn id="87" dur="26">
                                          <p:stCondLst>
                                            <p:cond delay="1312"/>
                                          </p:stCondLst>
                                        </p:cTn>
                                        <p:tgtEl>
                                          <p:spTgt spid="31748"/>
                                        </p:tgtEl>
                                      </p:cBhvr>
                                      <p:to x="100000" y="80000"/>
                                    </p:animScale>
                                    <p:animScale>
                                      <p:cBhvr>
                                        <p:cTn id="88" dur="166" decel="50000">
                                          <p:stCondLst>
                                            <p:cond delay="1338"/>
                                          </p:stCondLst>
                                        </p:cTn>
                                        <p:tgtEl>
                                          <p:spTgt spid="31748"/>
                                        </p:tgtEl>
                                      </p:cBhvr>
                                      <p:to x="100000" y="100000"/>
                                    </p:animScale>
                                    <p:animScale>
                                      <p:cBhvr>
                                        <p:cTn id="89" dur="26">
                                          <p:stCondLst>
                                            <p:cond delay="1642"/>
                                          </p:stCondLst>
                                        </p:cTn>
                                        <p:tgtEl>
                                          <p:spTgt spid="31748"/>
                                        </p:tgtEl>
                                      </p:cBhvr>
                                      <p:to x="100000" y="90000"/>
                                    </p:animScale>
                                    <p:animScale>
                                      <p:cBhvr>
                                        <p:cTn id="90" dur="166" decel="50000">
                                          <p:stCondLst>
                                            <p:cond delay="1668"/>
                                          </p:stCondLst>
                                        </p:cTn>
                                        <p:tgtEl>
                                          <p:spTgt spid="31748"/>
                                        </p:tgtEl>
                                      </p:cBhvr>
                                      <p:to x="100000" y="100000"/>
                                    </p:animScale>
                                    <p:animScale>
                                      <p:cBhvr>
                                        <p:cTn id="91" dur="26">
                                          <p:stCondLst>
                                            <p:cond delay="1808"/>
                                          </p:stCondLst>
                                        </p:cTn>
                                        <p:tgtEl>
                                          <p:spTgt spid="31748"/>
                                        </p:tgtEl>
                                      </p:cBhvr>
                                      <p:to x="100000" y="95000"/>
                                    </p:animScale>
                                    <p:animScale>
                                      <p:cBhvr>
                                        <p:cTn id="92" dur="166" decel="50000">
                                          <p:stCondLst>
                                            <p:cond delay="1834"/>
                                          </p:stCondLst>
                                        </p:cTn>
                                        <p:tgtEl>
                                          <p:spTgt spid="3174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08912" cy="6155531"/>
          </a:xfrm>
          <a:prstGeom prst="rect">
            <a:avLst/>
          </a:prstGeom>
        </p:spPr>
        <p:txBody>
          <a:bodyPr wrap="square">
            <a:spAutoFit/>
          </a:bodyPr>
          <a:lstStyle/>
          <a:p>
            <a:pPr algn="ctr"/>
            <a:r>
              <a:rPr lang="ru-RU" sz="2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Сказка </a:t>
            </a:r>
          </a:p>
          <a:p>
            <a:pPr algn="ctr"/>
            <a:r>
              <a:rPr lang="ru-RU" sz="2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про </a:t>
            </a:r>
            <a:r>
              <a:rPr lang="ru-RU" sz="2200" b="1" i="1" dirty="0" smtClean="0">
                <a:solidFill>
                  <a:schemeClr val="bg1"/>
                </a:solidFill>
                <a:latin typeface="Georgia" pitchFamily="18" charset="0"/>
              </a:rPr>
              <a:t>параллелограмм</a:t>
            </a:r>
            <a:r>
              <a:rPr lang="ru-RU" sz="2200" b="1" i="1" dirty="0" smtClean="0">
                <a:ln w="1905">
                  <a:solidFill>
                    <a:schemeClr val="bg1"/>
                  </a:solidFill>
                </a:ln>
                <a:solidFill>
                  <a:schemeClr val="bg1"/>
                </a:solidFill>
                <a:effectLst>
                  <a:innerShdw blurRad="69850" dist="43180" dir="5400000">
                    <a:srgbClr val="000000">
                      <a:alpha val="65000"/>
                    </a:srgbClr>
                  </a:innerShdw>
                </a:effectLst>
                <a:latin typeface="Georgia" pitchFamily="18" charset="0"/>
              </a:rPr>
              <a:t> </a:t>
            </a:r>
            <a:r>
              <a:rPr lang="ru-RU" sz="2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и его дружную семейку</a:t>
            </a:r>
            <a:endParaRPr lang="ru-RU" sz="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a:p>
            <a:pPr algn="ctr"/>
            <a:endParaRPr lang="ru-RU" sz="800" b="1" i="1" dirty="0" smtClean="0">
              <a:solidFill>
                <a:schemeClr val="tx2"/>
              </a:solidFill>
              <a:latin typeface="Georgia" pitchFamily="18" charset="0"/>
            </a:endParaRPr>
          </a:p>
          <a:p>
            <a:r>
              <a:rPr lang="ru-RU" b="1" i="1" dirty="0" smtClean="0">
                <a:solidFill>
                  <a:schemeClr val="tx2"/>
                </a:solidFill>
                <a:latin typeface="Georgia" pitchFamily="18" charset="0"/>
              </a:rPr>
              <a:t>Жил был </a:t>
            </a:r>
            <a:r>
              <a:rPr lang="ru-RU" b="1" i="1" dirty="0" smtClean="0">
                <a:solidFill>
                  <a:schemeClr val="bg1"/>
                </a:solidFill>
                <a:latin typeface="Georgia" pitchFamily="18" charset="0"/>
              </a:rPr>
              <a:t>параллелограмм</a:t>
            </a:r>
            <a:r>
              <a:rPr lang="ru-RU" b="1" i="1" dirty="0" smtClean="0">
                <a:solidFill>
                  <a:schemeClr val="tx2"/>
                </a:solidFill>
                <a:latin typeface="Georgia" pitchFamily="18" charset="0"/>
              </a:rPr>
              <a:t> со своей женой </a:t>
            </a:r>
            <a:r>
              <a:rPr lang="ru-RU" b="1" i="1" dirty="0" smtClean="0">
                <a:solidFill>
                  <a:schemeClr val="bg1"/>
                </a:solidFill>
                <a:latin typeface="Georgia" pitchFamily="18" charset="0"/>
              </a:rPr>
              <a:t>трапецией</a:t>
            </a:r>
            <a:r>
              <a:rPr lang="ru-RU" b="1" i="1" dirty="0" smtClean="0">
                <a:solidFill>
                  <a:schemeClr val="tx2"/>
                </a:solidFill>
                <a:latin typeface="Georgia" pitchFamily="18" charset="0"/>
              </a:rPr>
              <a:t>. У </a:t>
            </a:r>
            <a:r>
              <a:rPr lang="ru-RU" b="1" i="1" dirty="0" smtClean="0">
                <a:solidFill>
                  <a:schemeClr val="bg1"/>
                </a:solidFill>
                <a:latin typeface="Georgia" pitchFamily="18" charset="0"/>
              </a:rPr>
              <a:t>параллелограмма</a:t>
            </a:r>
            <a:r>
              <a:rPr lang="ru-RU" b="1" i="1" dirty="0" smtClean="0">
                <a:solidFill>
                  <a:schemeClr val="tx2"/>
                </a:solidFill>
                <a:latin typeface="Georgia" pitchFamily="18" charset="0"/>
              </a:rPr>
              <a:t> были такие свойства: противоположные стороны и углы равны; диагонали пересекаются и точкой пересечения делятся пополам. А у его жены </a:t>
            </a:r>
            <a:r>
              <a:rPr lang="ru-RU" b="1" i="1" dirty="0" smtClean="0">
                <a:solidFill>
                  <a:schemeClr val="bg1"/>
                </a:solidFill>
                <a:latin typeface="Georgia" pitchFamily="18" charset="0"/>
              </a:rPr>
              <a:t>трапеции</a:t>
            </a:r>
            <a:r>
              <a:rPr lang="ru-RU" b="1" i="1" dirty="0" smtClean="0">
                <a:solidFill>
                  <a:schemeClr val="tx2"/>
                </a:solidFill>
                <a:latin typeface="Georgia" pitchFamily="18" charset="0"/>
              </a:rPr>
              <a:t> только то, что две противоположные стороны параллельны, а две другие нет. И вот у них родился долгожданный сын </a:t>
            </a:r>
            <a:r>
              <a:rPr lang="ru-RU" b="1" i="1" dirty="0" smtClean="0">
                <a:solidFill>
                  <a:schemeClr val="bg1"/>
                </a:solidFill>
                <a:latin typeface="Georgia" pitchFamily="18" charset="0"/>
              </a:rPr>
              <a:t>прямоугольник</a:t>
            </a:r>
            <a:r>
              <a:rPr lang="ru-RU" b="1" i="1" dirty="0" smtClean="0">
                <a:solidFill>
                  <a:schemeClr val="tx2"/>
                </a:solidFill>
                <a:latin typeface="Georgia" pitchFamily="18" charset="0"/>
              </a:rPr>
              <a:t>. По наследству ему передавались те же свойства, что у папы и добавилось еще одно свойство: диагонали равны. Так он рос год за годом и, к удивлению родителей, все его стороны и он стал четырехугольником, у которого все углы и стороны равны. И стали звать его </a:t>
            </a:r>
            <a:r>
              <a:rPr lang="ru-RU" b="1" i="1" dirty="0" smtClean="0">
                <a:solidFill>
                  <a:schemeClr val="bg1"/>
                </a:solidFill>
                <a:latin typeface="Georgia" pitchFamily="18" charset="0"/>
              </a:rPr>
              <a:t>квадратом</a:t>
            </a:r>
            <a:r>
              <a:rPr lang="ru-RU" b="1" i="1" dirty="0" smtClean="0">
                <a:solidFill>
                  <a:schemeClr val="tx2"/>
                </a:solidFill>
                <a:latin typeface="Georgia" pitchFamily="18" charset="0"/>
              </a:rPr>
              <a:t>. При этом он приобрел еще два свойства: диагонали взаимно перпендикулярны и являются биссектрисами его углов. Так проходили годы, и когда </a:t>
            </a:r>
            <a:r>
              <a:rPr lang="ru-RU" b="1" i="1" dirty="0" smtClean="0">
                <a:solidFill>
                  <a:schemeClr val="bg1"/>
                </a:solidFill>
                <a:latin typeface="Georgia" pitchFamily="18" charset="0"/>
              </a:rPr>
              <a:t>квадрат</a:t>
            </a:r>
            <a:r>
              <a:rPr lang="ru-RU" b="1" i="1" dirty="0" smtClean="0">
                <a:solidFill>
                  <a:schemeClr val="tx2"/>
                </a:solidFill>
                <a:latin typeface="Georgia" pitchFamily="18" charset="0"/>
              </a:rPr>
              <a:t> стал юношей, он снова стал меняться, вытянулся…</a:t>
            </a:r>
          </a:p>
          <a:p>
            <a:r>
              <a:rPr lang="ru-RU" b="1" i="1" dirty="0" smtClean="0">
                <a:solidFill>
                  <a:schemeClr val="tx2"/>
                </a:solidFill>
                <a:latin typeface="Georgia" pitchFamily="18" charset="0"/>
              </a:rPr>
              <a:t> его углы изменились, и родители назвали его </a:t>
            </a:r>
            <a:r>
              <a:rPr lang="ru-RU" b="1" i="1" dirty="0" smtClean="0">
                <a:solidFill>
                  <a:schemeClr val="bg1"/>
                </a:solidFill>
                <a:latin typeface="Georgia" pitchFamily="18" charset="0"/>
              </a:rPr>
              <a:t>ромбом</a:t>
            </a:r>
            <a:r>
              <a:rPr lang="ru-RU" b="1" i="1" dirty="0" smtClean="0">
                <a:solidFill>
                  <a:schemeClr val="tx2"/>
                </a:solidFill>
                <a:latin typeface="Georgia" pitchFamily="18" charset="0"/>
              </a:rPr>
              <a:t>. Свойства у него остались те же кроме одного, что углы прямые. </a:t>
            </a:r>
          </a:p>
          <a:p>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Назови имена членов дружной семейки</a:t>
            </a:r>
            <a:endParaRPr lang="ru-RU" b="1" i="1" dirty="0" smtClean="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064896" cy="1200329"/>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Объёмные геометрические фигуры</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
        <p:nvSpPr>
          <p:cNvPr id="3" name="TextBox 2"/>
          <p:cNvSpPr txBox="1"/>
          <p:nvPr/>
        </p:nvSpPr>
        <p:spPr>
          <a:xfrm>
            <a:off x="899592" y="2348880"/>
            <a:ext cx="3384376" cy="4524315"/>
          </a:xfrm>
          <a:prstGeom prst="rect">
            <a:avLst/>
          </a:prstGeom>
          <a:noFill/>
        </p:spPr>
        <p:txBody>
          <a:bodyPr wrap="square" rtlCol="0">
            <a:spAutoFit/>
          </a:bodyPr>
          <a:lstStyle/>
          <a:p>
            <a:r>
              <a:rPr lang="ru-RU" sz="2400" i="1" dirty="0" smtClean="0">
                <a:solidFill>
                  <a:srgbClr val="002060"/>
                </a:solidFill>
                <a:latin typeface="Georgia" pitchFamily="18" charset="0"/>
              </a:rPr>
              <a:t>● Шар. Сфера.</a:t>
            </a:r>
          </a:p>
          <a:p>
            <a:r>
              <a:rPr lang="ru-RU" sz="2400" i="1" dirty="0" smtClean="0">
                <a:solidFill>
                  <a:srgbClr val="002060"/>
                </a:solidFill>
                <a:latin typeface="Georgia" pitchFamily="18" charset="0"/>
              </a:rPr>
              <a:t>● Цилиндр</a:t>
            </a:r>
          </a:p>
          <a:p>
            <a:r>
              <a:rPr lang="ru-RU" sz="2400" i="1" dirty="0" smtClean="0">
                <a:solidFill>
                  <a:srgbClr val="002060"/>
                </a:solidFill>
                <a:latin typeface="Georgia" pitchFamily="18" charset="0"/>
              </a:rPr>
              <a:t>● Параллелепипед</a:t>
            </a:r>
          </a:p>
          <a:p>
            <a:r>
              <a:rPr lang="ru-RU" sz="2400" i="1" dirty="0" smtClean="0">
                <a:solidFill>
                  <a:srgbClr val="002060"/>
                </a:solidFill>
                <a:latin typeface="Georgia" pitchFamily="18" charset="0"/>
              </a:rPr>
              <a:t>● Куб</a:t>
            </a:r>
          </a:p>
          <a:p>
            <a:r>
              <a:rPr lang="ru-RU" sz="2400" i="1" dirty="0" smtClean="0">
                <a:solidFill>
                  <a:srgbClr val="002060"/>
                </a:solidFill>
                <a:latin typeface="Georgia" pitchFamily="18" charset="0"/>
              </a:rPr>
              <a:t>● Конус</a:t>
            </a:r>
          </a:p>
          <a:p>
            <a:r>
              <a:rPr lang="ru-RU" sz="2400" i="1" dirty="0" smtClean="0">
                <a:solidFill>
                  <a:srgbClr val="002060"/>
                </a:solidFill>
                <a:latin typeface="Georgia" pitchFamily="18" charset="0"/>
              </a:rPr>
              <a:t>● Пирамида</a:t>
            </a:r>
          </a:p>
          <a:p>
            <a:r>
              <a:rPr lang="ru-RU" sz="2400" i="1" dirty="0" smtClean="0">
                <a:solidFill>
                  <a:srgbClr val="002060"/>
                </a:solidFill>
                <a:latin typeface="Georgia" pitchFamily="18" charset="0"/>
              </a:rPr>
              <a:t>● Призма</a:t>
            </a:r>
          </a:p>
          <a:p>
            <a:endParaRPr lang="ru-RU" sz="2400" i="1" dirty="0" smtClean="0">
              <a:solidFill>
                <a:srgbClr val="002060"/>
              </a:solidFill>
            </a:endParaRPr>
          </a:p>
          <a:p>
            <a:endParaRPr lang="ru-RU" sz="2400" i="1" dirty="0" smtClean="0">
              <a:solidFill>
                <a:srgbClr val="002060"/>
              </a:solidFill>
            </a:endParaRPr>
          </a:p>
          <a:p>
            <a:endParaRPr lang="ru-RU" sz="2400" i="1" dirty="0" smtClean="0">
              <a:solidFill>
                <a:srgbClr val="002060"/>
              </a:solidFill>
            </a:endParaRPr>
          </a:p>
          <a:p>
            <a:endParaRPr lang="ru-RU" sz="2400" i="1" dirty="0" smtClean="0">
              <a:solidFill>
                <a:srgbClr val="002060"/>
              </a:solidFill>
            </a:endParaRPr>
          </a:p>
          <a:p>
            <a:endParaRPr lang="ru-RU" sz="2400" i="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08912" cy="6155531"/>
          </a:xfrm>
          <a:prstGeom prst="rect">
            <a:avLst/>
          </a:prstGeom>
        </p:spPr>
        <p:txBody>
          <a:bodyPr wrap="square">
            <a:spAutoFit/>
          </a:bodyPr>
          <a:lstStyle/>
          <a:p>
            <a:pPr algn="ctr"/>
            <a:r>
              <a:rPr lang="ru-RU" sz="2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Сказка </a:t>
            </a:r>
          </a:p>
          <a:p>
            <a:pPr algn="ctr"/>
            <a:r>
              <a:rPr lang="ru-RU" sz="2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про параллелограмм и его дружную семейку</a:t>
            </a:r>
            <a:endParaRPr lang="ru-RU" sz="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a:p>
            <a:pPr algn="ctr"/>
            <a:endParaRPr lang="ru-RU" sz="800" b="1" i="1" dirty="0" smtClean="0">
              <a:solidFill>
                <a:schemeClr val="tx2"/>
              </a:solidFill>
              <a:latin typeface="Georgia" pitchFamily="18" charset="0"/>
            </a:endParaRPr>
          </a:p>
          <a:p>
            <a:r>
              <a:rPr lang="ru-RU" b="1" i="1" dirty="0" smtClean="0">
                <a:solidFill>
                  <a:schemeClr val="tx2"/>
                </a:solidFill>
                <a:latin typeface="Georgia" pitchFamily="18" charset="0"/>
              </a:rPr>
              <a:t>Жил был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параллелограмм</a:t>
            </a:r>
            <a:r>
              <a:rPr lang="ru-RU" b="1" i="1" dirty="0" smtClean="0">
                <a:solidFill>
                  <a:schemeClr val="tx2"/>
                </a:solidFill>
                <a:latin typeface="Georgia" pitchFamily="18" charset="0"/>
              </a:rPr>
              <a:t> со своей женой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трапецией</a:t>
            </a:r>
            <a:r>
              <a:rPr lang="ru-RU" b="1" i="1" dirty="0" smtClean="0">
                <a:solidFill>
                  <a:schemeClr val="tx2"/>
                </a:solidFill>
                <a:latin typeface="Georgia" pitchFamily="18" charset="0"/>
              </a:rPr>
              <a:t>. У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параллелограмма</a:t>
            </a:r>
            <a:r>
              <a:rPr lang="ru-RU" b="1" i="1" dirty="0" smtClean="0">
                <a:solidFill>
                  <a:schemeClr val="tx2"/>
                </a:solidFill>
                <a:latin typeface="Georgia" pitchFamily="18" charset="0"/>
              </a:rPr>
              <a:t> были такие свойства: противоположные стороны и углы равны; диагонали пересекаются и точкой пересечения делятся пополам. А у его жены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трапеции</a:t>
            </a:r>
            <a:r>
              <a:rPr lang="ru-RU" b="1" i="1" dirty="0" smtClean="0">
                <a:solidFill>
                  <a:schemeClr val="tx2"/>
                </a:solidFill>
                <a:latin typeface="Georgia" pitchFamily="18" charset="0"/>
              </a:rPr>
              <a:t> только то, что две противоположные стороны параллельны, а две другие нет. И вот у них родился долгожданный сын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прямоугольник</a:t>
            </a:r>
            <a:r>
              <a:rPr lang="ru-RU" b="1" i="1" dirty="0" smtClean="0">
                <a:solidFill>
                  <a:schemeClr val="tx2"/>
                </a:solidFill>
                <a:latin typeface="Georgia" pitchFamily="18" charset="0"/>
              </a:rPr>
              <a:t>. По наследству ему передавались те же свойства, что у папы и добавилось еще одно свойство: диагонали равны. Так он рос год за годом и, к удивлению родителей, все его стороны и он стал четырехугольником, у которого все углы и стороны равны. И стали звать его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квадратом</a:t>
            </a:r>
            <a:r>
              <a:rPr lang="ru-RU" b="1" i="1" dirty="0" smtClean="0">
                <a:solidFill>
                  <a:schemeClr val="tx2"/>
                </a:solidFill>
                <a:latin typeface="Georgia" pitchFamily="18" charset="0"/>
              </a:rPr>
              <a:t>. При этом он приобрел еще два свойства: диагонали взаимно перпендикулярны и являются биссектрисами его углов. Так проходили годы, и когда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квадрат</a:t>
            </a:r>
            <a:r>
              <a:rPr lang="ru-RU" b="1" i="1" dirty="0" smtClean="0">
                <a:solidFill>
                  <a:schemeClr val="tx2"/>
                </a:solidFill>
                <a:latin typeface="Georgia" pitchFamily="18" charset="0"/>
              </a:rPr>
              <a:t> стал юношей, он снова стал меняться, вытянулся…</a:t>
            </a:r>
          </a:p>
          <a:p>
            <a:r>
              <a:rPr lang="ru-RU" b="1" i="1" dirty="0" smtClean="0">
                <a:solidFill>
                  <a:schemeClr val="tx2"/>
                </a:solidFill>
                <a:latin typeface="Georgia" pitchFamily="18" charset="0"/>
              </a:rPr>
              <a:t> его углы изменились, и родители назвали его </a:t>
            </a:r>
            <a:r>
              <a:rPr lang="ru-RU"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ромбом</a:t>
            </a:r>
            <a:r>
              <a:rPr lang="ru-RU" b="1" i="1" dirty="0" smtClean="0">
                <a:solidFill>
                  <a:schemeClr val="tx2"/>
                </a:solidFill>
                <a:latin typeface="Georgia" pitchFamily="18" charset="0"/>
              </a:rPr>
              <a:t>. Свойства у него остались те же кроме одного, что углы прямые. </a:t>
            </a:r>
          </a:p>
          <a:p>
            <a:endParaRPr lang="ru-RU" b="1" i="1" dirty="0" smtClean="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7848872" cy="4555093"/>
          </a:xfrm>
          <a:prstGeom prst="rect">
            <a:avLst/>
          </a:prstGeom>
        </p:spPr>
        <p:txBody>
          <a:bodyPr wrap="square">
            <a:spAutoFit/>
          </a:bodyPr>
          <a:lstStyle/>
          <a:p>
            <a:pPr algn="ctr"/>
            <a:r>
              <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Взгляд на геометрию со стороны….</a:t>
            </a:r>
          </a:p>
          <a:p>
            <a:pPr algn="ctr"/>
            <a:endPar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a:p>
            <a:r>
              <a:rPr lang="ru-RU" b="1" i="1" dirty="0" smtClean="0">
                <a:solidFill>
                  <a:schemeClr val="tx2"/>
                </a:solidFill>
                <a:latin typeface="Georgia" pitchFamily="18" charset="0"/>
              </a:rPr>
              <a:t>Биолог:</a:t>
            </a:r>
          </a:p>
          <a:p>
            <a:endParaRPr lang="ru-RU" b="1" i="1" dirty="0">
              <a:solidFill>
                <a:schemeClr val="tx2"/>
              </a:solidFill>
              <a:latin typeface="Georgia" pitchFamily="18" charset="0"/>
            </a:endParaRPr>
          </a:p>
          <a:p>
            <a:r>
              <a:rPr lang="ru-RU" b="1" i="1" dirty="0" smtClean="0">
                <a:solidFill>
                  <a:schemeClr val="tx2"/>
                </a:solidFill>
                <a:latin typeface="Georgia" pitchFamily="18" charset="0"/>
              </a:rPr>
              <a:t>«…Квадраты</a:t>
            </a:r>
            <a:r>
              <a:rPr lang="ru-RU" i="1" dirty="0" smtClean="0">
                <a:solidFill>
                  <a:schemeClr val="tx2"/>
                </a:solidFill>
                <a:latin typeface="Georgia" pitchFamily="18" charset="0"/>
              </a:rPr>
              <a:t> — вид - фигура рода Прямоугольники, семейства Параллелограммы, отряда Четырёхугольники, класса Многоугольники, типа Плоские фигуры, царства Фигуры. Некоторые биологи также относят квадрат к роду Ромбы, что, конечно же, ошибочно. Любой школьник знает, что стороны ромба, в отличие от квадрата, проводятся не по горизонтали и по вертикали, а по диагонали. В зависимости от формата окружающей среды размер фигуры может варьировать от нескольких миллиметров до нескольких миль и даже больше, если начертить её на карте мира»</a:t>
            </a:r>
          </a:p>
          <a:p>
            <a:endParaRPr lang="ru-RU" i="1" dirty="0" smtClean="0">
              <a:solidFill>
                <a:schemeClr val="tx2"/>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jpg"/>
          <p:cNvPicPr>
            <a:picLocks noChangeAspect="1"/>
          </p:cNvPicPr>
          <p:nvPr/>
        </p:nvPicPr>
        <p:blipFill>
          <a:blip r:embed="rId2" cstate="screen"/>
          <a:srcRect/>
          <a:stretch>
            <a:fillRect/>
          </a:stretch>
        </p:blipFill>
        <p:spPr>
          <a:xfrm>
            <a:off x="6948264" y="4365104"/>
            <a:ext cx="1872208" cy="2210569"/>
          </a:xfrm>
          <a:prstGeom prst="rect">
            <a:avLst/>
          </a:prstGeom>
        </p:spPr>
      </p:pic>
      <p:sp>
        <p:nvSpPr>
          <p:cNvPr id="3" name="Прямоугольник 2"/>
          <p:cNvSpPr/>
          <p:nvPr/>
        </p:nvSpPr>
        <p:spPr>
          <a:xfrm>
            <a:off x="539552" y="1556792"/>
            <a:ext cx="8136904" cy="1200329"/>
          </a:xfrm>
          <a:prstGeom prst="rect">
            <a:avLst/>
          </a:prstGeom>
          <a:noFill/>
        </p:spPr>
        <p:txBody>
          <a:bodyPr wrap="square" lIns="91440" tIns="45720" rIns="91440" bIns="45720">
            <a:spAutoFit/>
          </a:bodyPr>
          <a:lstStyle/>
          <a:p>
            <a:pPr algn="ctr"/>
            <a:r>
              <a:rPr lang="ru-RU" sz="36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Геометрия вокруг нас, нужно только присмотреться!</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gtEl>
                                        <p:attrNameLst>
                                          <p:attrName>fillcolor</p:attrName>
                                        </p:attrNameLst>
                                      </p:cBhvr>
                                      <p:tavLst>
                                        <p:tav tm="0">
                                          <p:val>
                                            <p:clrVal>
                                              <a:schemeClr val="accent2"/>
                                            </p:clrVal>
                                          </p:val>
                                        </p:tav>
                                        <p:tav tm="50000">
                                          <p:val>
                                            <p:clrVal>
                                              <a:schemeClr val="hlink"/>
                                            </p:clrVal>
                                          </p:val>
                                        </p:tav>
                                      </p:tavLst>
                                    </p:anim>
                                    <p:set>
                                      <p:cBhvr>
                                        <p:cTn id="9" dur="50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39" y="1700808"/>
            <a:ext cx="6336705" cy="1754326"/>
          </a:xfrm>
          <a:prstGeom prst="rect">
            <a:avLst/>
          </a:prstGeom>
          <a:noFill/>
        </p:spPr>
        <p:txBody>
          <a:bodyPr wrap="square" lIns="91440" tIns="45720" rIns="91440" bIns="45720">
            <a:spAutoFit/>
          </a:bodyPr>
          <a:lstStyle/>
          <a:p>
            <a:pPr algn="ctr"/>
            <a:r>
              <a:rPr lang="ru-RU"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Спасибо </a:t>
            </a:r>
          </a:p>
          <a:p>
            <a:pPr algn="ctr"/>
            <a:r>
              <a:rPr lang="ru-RU" sz="54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за внимание!</a:t>
            </a:r>
            <a:endParaRPr lang="ru-RU" sz="54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4" name="Picture 2" descr="H:\Documents and Settings\Aida\Рабочий стол\текстуры и фоны, клипарты\новеньки картинки\geometry compass shapes ha.gif"/>
          <p:cNvPicPr>
            <a:picLocks noChangeAspect="1" noChangeArrowheads="1" noCrop="1"/>
          </p:cNvPicPr>
          <p:nvPr/>
        </p:nvPicPr>
        <p:blipFill>
          <a:blip r:embed="rId2" cstate="screen"/>
          <a:srcRect/>
          <a:stretch>
            <a:fillRect/>
          </a:stretch>
        </p:blipFill>
        <p:spPr bwMode="auto">
          <a:xfrm>
            <a:off x="3563888" y="4005064"/>
            <a:ext cx="1800200" cy="15121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ppt_x</p:attrName>
                                        </p:attrNameLst>
                                      </p:cBhvr>
                                      <p:tavLst>
                                        <p:tav tm="0">
                                          <p:val>
                                            <p:strVal val="#ppt_x"/>
                                          </p:val>
                                        </p:tav>
                                        <p:tav tm="100000">
                                          <p:val>
                                            <p:strVal val="#ppt_x"/>
                                          </p:val>
                                        </p:tav>
                                      </p:tavLst>
                                    </p:anim>
                                    <p:anim calcmode="lin" valueType="num">
                                      <p:cBhvr>
                                        <p:cTn id="8" dur="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670768" cy="830997"/>
          </a:xfrm>
          <a:prstGeom prst="rect">
            <a:avLst/>
          </a:prstGeom>
          <a:noFill/>
        </p:spPr>
        <p:txBody>
          <a:bodyPr wrap="square" rtlCol="0">
            <a:spAutoFit/>
          </a:bodyPr>
          <a:lstStyle/>
          <a:p>
            <a:r>
              <a:rPr lang="ru-RU" sz="2400" i="1" dirty="0" smtClean="0">
                <a:solidFill>
                  <a:srgbClr val="002060"/>
                </a:solidFill>
                <a:latin typeface="Georgia" pitchFamily="18" charset="0"/>
              </a:rPr>
              <a:t>В составлении презентации использовались </a:t>
            </a:r>
          </a:p>
          <a:p>
            <a:r>
              <a:rPr lang="ru-RU" sz="2400" i="1" dirty="0" smtClean="0">
                <a:solidFill>
                  <a:srgbClr val="002060"/>
                </a:solidFill>
                <a:latin typeface="Georgia" pitchFamily="18" charset="0"/>
              </a:rPr>
              <a:t>интернет ресурсы</a:t>
            </a:r>
            <a:endParaRPr lang="ru-RU" sz="2400" i="1" dirty="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12776"/>
            <a:ext cx="4176464" cy="5078313"/>
          </a:xfrm>
          <a:prstGeom prst="rect">
            <a:avLst/>
          </a:prstGeom>
        </p:spPr>
        <p:txBody>
          <a:bodyPr wrap="square">
            <a:spAutoFit/>
          </a:bodyPr>
          <a:lstStyle/>
          <a:p>
            <a:pPr>
              <a:lnSpc>
                <a:spcPct val="90000"/>
              </a:lnSpc>
            </a:pPr>
            <a:r>
              <a:rPr lang="ru-RU" sz="2000" b="1" i="1" dirty="0" smtClean="0">
                <a:solidFill>
                  <a:schemeClr val="tx2"/>
                </a:solidFill>
                <a:latin typeface="Georgia" pitchFamily="18" charset="0"/>
              </a:rPr>
              <a:t>Шар</a:t>
            </a:r>
            <a:r>
              <a:rPr lang="ru-RU" sz="2000" i="1" dirty="0" smtClean="0">
                <a:solidFill>
                  <a:schemeClr val="tx2"/>
                </a:solidFill>
                <a:latin typeface="Georgia" pitchFamily="18" charset="0"/>
              </a:rPr>
              <a:t> — геометрическое тело</a:t>
            </a:r>
            <a:r>
              <a:rPr lang="ru-RU" sz="2000" i="1" dirty="0">
                <a:solidFill>
                  <a:schemeClr val="tx2"/>
                </a:solidFill>
                <a:latin typeface="Georgia" pitchFamily="18" charset="0"/>
              </a:rPr>
              <a:t>;</a:t>
            </a:r>
            <a:r>
              <a:rPr lang="ru-RU" sz="2000" i="1" dirty="0" smtClean="0">
                <a:solidFill>
                  <a:schemeClr val="tx2"/>
                </a:solidFill>
                <a:latin typeface="Georgia" pitchFamily="18" charset="0"/>
              </a:rPr>
              <a:t> совокупность всех точек пространства, находящихся от центра на расстоянии</a:t>
            </a:r>
            <a:r>
              <a:rPr lang="ru-RU" sz="2000" i="1" dirty="0">
                <a:solidFill>
                  <a:schemeClr val="tx2"/>
                </a:solidFill>
                <a:latin typeface="Georgia" pitchFamily="18" charset="0"/>
              </a:rPr>
              <a:t>,</a:t>
            </a:r>
            <a:r>
              <a:rPr lang="ru-RU" sz="2000" i="1" dirty="0" smtClean="0">
                <a:solidFill>
                  <a:schemeClr val="tx2"/>
                </a:solidFill>
                <a:latin typeface="Georgia" pitchFamily="18" charset="0"/>
              </a:rPr>
              <a:t> не больше заданного. Это расстояние</a:t>
            </a:r>
            <a:r>
              <a:rPr lang="ru-RU" sz="2000" i="1" dirty="0">
                <a:solidFill>
                  <a:schemeClr val="tx2"/>
                </a:solidFill>
                <a:latin typeface="Georgia" pitchFamily="18" charset="0"/>
              </a:rPr>
              <a:t> </a:t>
            </a:r>
            <a:r>
              <a:rPr lang="ru-RU" sz="2000" i="1" dirty="0" smtClean="0">
                <a:solidFill>
                  <a:schemeClr val="tx2"/>
                </a:solidFill>
                <a:latin typeface="Georgia" pitchFamily="18" charset="0"/>
              </a:rPr>
              <a:t>называется радиусом шара. Шар образуется вращением полукруга около его неподвижного диаметра</a:t>
            </a:r>
            <a:r>
              <a:rPr lang="ru-RU" sz="2000" i="1" dirty="0">
                <a:solidFill>
                  <a:schemeClr val="tx2"/>
                </a:solidFill>
                <a:latin typeface="Georgia" pitchFamily="18" charset="0"/>
              </a:rPr>
              <a:t>.</a:t>
            </a:r>
            <a:r>
              <a:rPr lang="ru-RU" sz="2000" i="1" dirty="0" smtClean="0">
                <a:solidFill>
                  <a:schemeClr val="tx2"/>
                </a:solidFill>
                <a:latin typeface="Georgia" pitchFamily="18" charset="0"/>
              </a:rPr>
              <a:t> Этот диаметр называется осью шара, а оба конца указанного диаметра — полюсами шара. Поверхность шара называется сферой: </a:t>
            </a:r>
            <a:r>
              <a:rPr lang="ru-RU" sz="2000" b="1" i="1" dirty="0" smtClean="0">
                <a:solidFill>
                  <a:schemeClr val="tx2"/>
                </a:solidFill>
                <a:latin typeface="Georgia" pitchFamily="18" charset="0"/>
              </a:rPr>
              <a:t>замкнутый шар</a:t>
            </a:r>
            <a:r>
              <a:rPr lang="ru-RU" sz="2000" i="1" dirty="0" smtClean="0">
                <a:solidFill>
                  <a:schemeClr val="tx2"/>
                </a:solidFill>
                <a:latin typeface="Georgia" pitchFamily="18" charset="0"/>
              </a:rPr>
              <a:t> включает эту сферу, </a:t>
            </a:r>
            <a:r>
              <a:rPr lang="ru-RU" sz="2000" b="1" i="1" dirty="0" smtClean="0">
                <a:solidFill>
                  <a:schemeClr val="tx2"/>
                </a:solidFill>
                <a:latin typeface="Georgia" pitchFamily="18" charset="0"/>
              </a:rPr>
              <a:t>открытый шар</a:t>
            </a:r>
            <a:r>
              <a:rPr lang="ru-RU" sz="2000" i="1" dirty="0" smtClean="0">
                <a:solidFill>
                  <a:schemeClr val="tx2"/>
                </a:solidFill>
                <a:latin typeface="Georgia" pitchFamily="18" charset="0"/>
              </a:rPr>
              <a:t> — исключает.</a:t>
            </a:r>
          </a:p>
        </p:txBody>
      </p:sp>
      <p:pic>
        <p:nvPicPr>
          <p:cNvPr id="3" name="Picture 12" descr="Файл:Sphere-wireframe.png">
            <a:hlinkClick r:id="rId2" action="ppaction://hlinksldjump"/>
          </p:cNvPr>
          <p:cNvPicPr>
            <a:picLocks noChangeAspect="1" noChangeArrowheads="1"/>
          </p:cNvPicPr>
          <p:nvPr/>
        </p:nvPicPr>
        <p:blipFill>
          <a:blip r:embed="rId3" cstate="screen"/>
          <a:srcRect/>
          <a:stretch>
            <a:fillRect/>
          </a:stretch>
        </p:blipFill>
        <p:spPr>
          <a:xfrm>
            <a:off x="5796136" y="4437112"/>
            <a:ext cx="2016224" cy="2016224"/>
          </a:xfrm>
          <a:prstGeom prst="rect">
            <a:avLst/>
          </a:prstGeom>
        </p:spPr>
      </p:pic>
      <p:sp>
        <p:nvSpPr>
          <p:cNvPr id="4" name="Прямоугольник 3"/>
          <p:cNvSpPr/>
          <p:nvPr/>
        </p:nvSpPr>
        <p:spPr>
          <a:xfrm>
            <a:off x="2361555" y="476672"/>
            <a:ext cx="4420890"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Шар; Сфера</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6" name="Рисунок 5" descr="шар.jpg"/>
          <p:cNvPicPr>
            <a:picLocks noChangeAspect="1"/>
          </p:cNvPicPr>
          <p:nvPr/>
        </p:nvPicPr>
        <p:blipFill>
          <a:blip r:embed="rId4" cstate="screen"/>
          <a:stretch>
            <a:fillRect/>
          </a:stretch>
        </p:blipFill>
        <p:spPr>
          <a:xfrm>
            <a:off x="5292080" y="1484784"/>
            <a:ext cx="2985120" cy="282205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л.jpg"/>
          <p:cNvPicPr>
            <a:picLocks noChangeAspect="1"/>
          </p:cNvPicPr>
          <p:nvPr/>
        </p:nvPicPr>
        <p:blipFill>
          <a:blip r:embed="rId2" cstate="screen"/>
          <a:srcRect/>
          <a:stretch>
            <a:fillRect/>
          </a:stretch>
        </p:blipFill>
        <p:spPr>
          <a:xfrm>
            <a:off x="3995936" y="1268760"/>
            <a:ext cx="2232248" cy="23762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Прямоугольник 3"/>
          <p:cNvSpPr/>
          <p:nvPr/>
        </p:nvSpPr>
        <p:spPr>
          <a:xfrm>
            <a:off x="2361555" y="476672"/>
            <a:ext cx="4420890"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Шар; Сфера</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7" name="Рисунок 6" descr="к.jpg"/>
          <p:cNvPicPr>
            <a:picLocks noChangeAspect="1"/>
          </p:cNvPicPr>
          <p:nvPr/>
        </p:nvPicPr>
        <p:blipFill>
          <a:blip r:embed="rId3" cstate="screen"/>
          <a:stretch>
            <a:fillRect/>
          </a:stretch>
        </p:blipFill>
        <p:spPr>
          <a:xfrm>
            <a:off x="827584" y="1268760"/>
            <a:ext cx="2411760" cy="23957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Рисунок 8" descr="м.jpg"/>
          <p:cNvPicPr>
            <a:picLocks noChangeAspect="1"/>
          </p:cNvPicPr>
          <p:nvPr/>
        </p:nvPicPr>
        <p:blipFill>
          <a:blip r:embed="rId4" cstate="screen"/>
          <a:srcRect/>
          <a:stretch>
            <a:fillRect/>
          </a:stretch>
        </p:blipFill>
        <p:spPr>
          <a:xfrm>
            <a:off x="6948264" y="2492896"/>
            <a:ext cx="1656184" cy="3400408"/>
          </a:xfrm>
          <a:prstGeom prst="rect">
            <a:avLst/>
          </a:prstGeom>
        </p:spPr>
      </p:pic>
      <p:pic>
        <p:nvPicPr>
          <p:cNvPr id="11" name="Рисунок 10" descr="н.jpg"/>
          <p:cNvPicPr>
            <a:picLocks noChangeAspect="1"/>
          </p:cNvPicPr>
          <p:nvPr/>
        </p:nvPicPr>
        <p:blipFill>
          <a:blip r:embed="rId5" cstate="screen"/>
          <a:stretch>
            <a:fillRect/>
          </a:stretch>
        </p:blipFill>
        <p:spPr>
          <a:xfrm>
            <a:off x="2195736" y="3933056"/>
            <a:ext cx="2903364" cy="23787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628800"/>
            <a:ext cx="2880320" cy="3785652"/>
          </a:xfrm>
          <a:prstGeom prst="rect">
            <a:avLst/>
          </a:prstGeom>
        </p:spPr>
        <p:txBody>
          <a:bodyPr wrap="square">
            <a:spAutoFit/>
          </a:bodyPr>
          <a:lstStyle/>
          <a:p>
            <a:r>
              <a:rPr lang="ru-RU" sz="2400" b="1" i="1" dirty="0" smtClean="0">
                <a:solidFill>
                  <a:schemeClr val="tx2"/>
                </a:solidFill>
                <a:latin typeface="Georgia" pitchFamily="18" charset="0"/>
              </a:rPr>
              <a:t>Цилиндр</a:t>
            </a:r>
            <a:r>
              <a:rPr lang="ru-RU" sz="2400" i="1" dirty="0" smtClean="0">
                <a:solidFill>
                  <a:schemeClr val="tx2"/>
                </a:solidFill>
                <a:latin typeface="Georgia" pitchFamily="18" charset="0"/>
              </a:rPr>
              <a:t> –  </a:t>
            </a:r>
          </a:p>
          <a:p>
            <a:r>
              <a:rPr lang="ru-RU" sz="2400" i="1" dirty="0" smtClean="0">
                <a:solidFill>
                  <a:schemeClr val="tx2"/>
                </a:solidFill>
                <a:latin typeface="Georgia" pitchFamily="18" charset="0"/>
              </a:rPr>
              <a:t>в элементарной геометрии, геометрическое тело, образованное вращением прямоугольника около одной стороны.</a:t>
            </a:r>
            <a:endParaRPr lang="ru-RU" sz="2400" i="1" dirty="0">
              <a:solidFill>
                <a:schemeClr val="tx2"/>
              </a:solidFill>
              <a:latin typeface="Georgia" pitchFamily="18" charset="0"/>
            </a:endParaRPr>
          </a:p>
        </p:txBody>
      </p:sp>
      <p:sp>
        <p:nvSpPr>
          <p:cNvPr id="3" name="Прямоугольник 2"/>
          <p:cNvSpPr/>
          <p:nvPr/>
        </p:nvSpPr>
        <p:spPr>
          <a:xfrm>
            <a:off x="2361555" y="476672"/>
            <a:ext cx="4420890"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Цилиндр</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4" name="Рисунок 3" descr="б.jpg"/>
          <p:cNvPicPr>
            <a:picLocks noChangeAspect="1"/>
          </p:cNvPicPr>
          <p:nvPr/>
        </p:nvPicPr>
        <p:blipFill>
          <a:blip r:embed="rId2" cstate="screen"/>
          <a:stretch>
            <a:fillRect/>
          </a:stretch>
        </p:blipFill>
        <p:spPr>
          <a:xfrm>
            <a:off x="5580112" y="1844824"/>
            <a:ext cx="2880320" cy="3096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1555" y="476672"/>
            <a:ext cx="4420890"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Цилиндр</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
        <p:nvSpPr>
          <p:cNvPr id="5" name="Прямоугольник 4"/>
          <p:cNvSpPr/>
          <p:nvPr/>
        </p:nvSpPr>
        <p:spPr>
          <a:xfrm>
            <a:off x="323528" y="1124744"/>
            <a:ext cx="6192688" cy="5355312"/>
          </a:xfrm>
          <a:prstGeom prst="rect">
            <a:avLst/>
          </a:prstGeom>
        </p:spPr>
        <p:txBody>
          <a:bodyPr wrap="square">
            <a:spAutoFit/>
          </a:bodyPr>
          <a:lstStyle/>
          <a:p>
            <a:r>
              <a:rPr lang="ru-RU" i="1" dirty="0" smtClean="0">
                <a:solidFill>
                  <a:schemeClr val="accent1">
                    <a:lumMod val="75000"/>
                  </a:schemeClr>
                </a:solidFill>
                <a:latin typeface="Georgia" pitchFamily="18" charset="0"/>
              </a:rPr>
              <a:t>Вот что однажды написали в газете (от 26 января 1797 года) про изобретателя цилиндра: «Джон </a:t>
            </a:r>
            <a:r>
              <a:rPr lang="ru-RU" i="1" dirty="0" err="1" smtClean="0">
                <a:solidFill>
                  <a:schemeClr val="accent1">
                    <a:lumMod val="75000"/>
                  </a:schemeClr>
                </a:solidFill>
                <a:latin typeface="Georgia" pitchFamily="18" charset="0"/>
              </a:rPr>
              <a:t>Гетерингтон</a:t>
            </a:r>
            <a:r>
              <a:rPr lang="ru-RU" i="1" dirty="0" smtClean="0">
                <a:solidFill>
                  <a:schemeClr val="accent1">
                    <a:lumMod val="75000"/>
                  </a:schemeClr>
                </a:solidFill>
                <a:latin typeface="Georgia" pitchFamily="18" charset="0"/>
              </a:rPr>
              <a:t> гулял вчера по тротуару набережной, имея на голове громадную трубу, сделанную из шелка, отличавшуюся странным блеском. Действие ее на прохожих было ужасным. Многие женщины при виде этого странного предмета лишались чувств, дети кричали, а один молодой человек, возвращающийся как раз от мыловара, у которого он сделал несколько покупок, был сбит в давке с ног и сломал руку. По этому случаю господину </a:t>
            </a:r>
            <a:r>
              <a:rPr lang="ru-RU" i="1" dirty="0" err="1" smtClean="0">
                <a:solidFill>
                  <a:schemeClr val="accent1">
                    <a:lumMod val="75000"/>
                  </a:schemeClr>
                </a:solidFill>
                <a:latin typeface="Georgia" pitchFamily="18" charset="0"/>
              </a:rPr>
              <a:t>Гетерингтону</a:t>
            </a:r>
            <a:r>
              <a:rPr lang="ru-RU" i="1" dirty="0" smtClean="0">
                <a:solidFill>
                  <a:schemeClr val="accent1">
                    <a:lumMod val="75000"/>
                  </a:schemeClr>
                </a:solidFill>
                <a:latin typeface="Georgia" pitchFamily="18" charset="0"/>
              </a:rPr>
              <a:t> пришлось вчера отвечать перед лорд-мэром, куда он был приведен отрядом вооруженной полиции. Арестованный объявил, что он считает себя вправе показывать своим лондонским покупателям новейшее свое изобретение, с каковым мнением лорд-мэр, однако, не согласился, присудив изобретателя блестящей трубы к уплате штрафа в 500 фунтов стерлингов». </a:t>
            </a:r>
            <a:endParaRPr lang="ru-RU" i="1" dirty="0">
              <a:solidFill>
                <a:schemeClr val="accent1">
                  <a:lumMod val="75000"/>
                </a:schemeClr>
              </a:solidFill>
              <a:latin typeface="Georgia" pitchFamily="18" charset="0"/>
            </a:endParaRPr>
          </a:p>
        </p:txBody>
      </p:sp>
      <p:pic>
        <p:nvPicPr>
          <p:cNvPr id="8" name="Рисунок 7" descr="и.jpg"/>
          <p:cNvPicPr>
            <a:picLocks noChangeAspect="1"/>
          </p:cNvPicPr>
          <p:nvPr/>
        </p:nvPicPr>
        <p:blipFill>
          <a:blip r:embed="rId2" cstate="screen"/>
          <a:srcRect/>
          <a:stretch>
            <a:fillRect/>
          </a:stretch>
        </p:blipFill>
        <p:spPr>
          <a:xfrm>
            <a:off x="6660232" y="980728"/>
            <a:ext cx="2160240" cy="5328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1555" y="476672"/>
            <a:ext cx="4420890"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Цилиндр</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12" name="Содержимое 11" descr="в.jpg"/>
          <p:cNvPicPr>
            <a:picLocks noGrp="1" noChangeAspect="1"/>
          </p:cNvPicPr>
          <p:nvPr>
            <p:ph sz="quarter" idx="4294967295"/>
          </p:nvPr>
        </p:nvPicPr>
        <p:blipFill>
          <a:blip r:embed="rId2" cstate="screen"/>
          <a:stretch>
            <a:fillRect/>
          </a:stretch>
        </p:blipFill>
        <p:spPr>
          <a:xfrm>
            <a:off x="6012160" y="1700808"/>
            <a:ext cx="1662113" cy="2281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Рисунок 13" descr="д.jpg"/>
          <p:cNvPicPr>
            <a:picLocks noChangeAspect="1"/>
          </p:cNvPicPr>
          <p:nvPr/>
        </p:nvPicPr>
        <p:blipFill>
          <a:blip r:embed="rId3" cstate="screen"/>
          <a:stretch>
            <a:fillRect/>
          </a:stretch>
        </p:blipFill>
        <p:spPr>
          <a:xfrm>
            <a:off x="5076056" y="4725144"/>
            <a:ext cx="1728192"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Рисунок 14" descr="е.jpg"/>
          <p:cNvPicPr>
            <a:picLocks noChangeAspect="1"/>
          </p:cNvPicPr>
          <p:nvPr/>
        </p:nvPicPr>
        <p:blipFill>
          <a:blip r:embed="rId4" cstate="screen"/>
          <a:stretch>
            <a:fillRect/>
          </a:stretch>
        </p:blipFill>
        <p:spPr>
          <a:xfrm>
            <a:off x="7164288" y="4869160"/>
            <a:ext cx="1152128" cy="129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Рисунок 15" descr="ж.jpg"/>
          <p:cNvPicPr>
            <a:picLocks noChangeAspect="1"/>
          </p:cNvPicPr>
          <p:nvPr/>
        </p:nvPicPr>
        <p:blipFill>
          <a:blip r:embed="rId5" cstate="screen"/>
          <a:stretch>
            <a:fillRect/>
          </a:stretch>
        </p:blipFill>
        <p:spPr>
          <a:xfrm>
            <a:off x="755576" y="1772816"/>
            <a:ext cx="3384376" cy="3960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0" decel="100000"/>
                                        <p:tgtEl>
                                          <p:spTgt spid="16"/>
                                        </p:tgtEl>
                                      </p:cBhvr>
                                    </p:animEffect>
                                    <p:anim calcmode="lin" valueType="num">
                                      <p:cBhvr>
                                        <p:cTn id="8" dur="800" decel="100000" fill="hold"/>
                                        <p:tgtEl>
                                          <p:spTgt spid="16"/>
                                        </p:tgtEl>
                                        <p:attrNameLst>
                                          <p:attrName>style.rotation</p:attrName>
                                        </p:attrNameLst>
                                      </p:cBhvr>
                                      <p:tavLst>
                                        <p:tav tm="0">
                                          <p:val>
                                            <p:fltVal val="-90"/>
                                          </p:val>
                                        </p:tav>
                                        <p:tav tm="100000">
                                          <p:val>
                                            <p:fltVal val="0"/>
                                          </p:val>
                                        </p:tav>
                                      </p:tavLst>
                                    </p:anim>
                                    <p:anim calcmode="lin" valueType="num">
                                      <p:cBhvr>
                                        <p:cTn id="9" dur="800" decel="100000" fill="hold"/>
                                        <p:tgtEl>
                                          <p:spTgt spid="16"/>
                                        </p:tgtEl>
                                        <p:attrNameLst>
                                          <p:attrName>ppt_x</p:attrName>
                                        </p:attrNameLst>
                                      </p:cBhvr>
                                      <p:tavLst>
                                        <p:tav tm="0">
                                          <p:val>
                                            <p:strVal val="#ppt_x+0.4"/>
                                          </p:val>
                                        </p:tav>
                                        <p:tav tm="100000">
                                          <p:val>
                                            <p:strVal val="#ppt_x-0.05"/>
                                          </p:val>
                                        </p:tav>
                                      </p:tavLst>
                                    </p:anim>
                                    <p:anim calcmode="lin" valueType="num">
                                      <p:cBhvr>
                                        <p:cTn id="10" dur="800" decel="100000" fill="hold"/>
                                        <p:tgtEl>
                                          <p:spTgt spid="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700808"/>
            <a:ext cx="3024336" cy="3785652"/>
          </a:xfrm>
          <a:prstGeom prst="rect">
            <a:avLst/>
          </a:prstGeom>
        </p:spPr>
        <p:txBody>
          <a:bodyPr wrap="square">
            <a:spAutoFit/>
          </a:bodyPr>
          <a:lstStyle/>
          <a:p>
            <a:r>
              <a:rPr lang="ru-RU" sz="2400" b="1" i="1" dirty="0" smtClean="0">
                <a:solidFill>
                  <a:schemeClr val="accent1">
                    <a:lumMod val="75000"/>
                  </a:schemeClr>
                </a:solidFill>
                <a:latin typeface="Georgia" pitchFamily="18" charset="0"/>
              </a:rPr>
              <a:t>Параллелепипед</a:t>
            </a:r>
            <a:r>
              <a:rPr lang="ru-RU" sz="2400" i="1" dirty="0" smtClean="0">
                <a:solidFill>
                  <a:schemeClr val="accent1">
                    <a:lumMod val="75000"/>
                  </a:schemeClr>
                </a:solidFill>
                <a:latin typeface="Georgia" pitchFamily="18" charset="0"/>
              </a:rPr>
              <a:t> –  это призма, основанием которой служит параллелограмм,</a:t>
            </a:r>
          </a:p>
          <a:p>
            <a:r>
              <a:rPr lang="ru-RU" sz="2400" i="1" dirty="0" smtClean="0">
                <a:solidFill>
                  <a:schemeClr val="accent1">
                    <a:lumMod val="75000"/>
                  </a:schemeClr>
                </a:solidFill>
                <a:latin typeface="Georgia" pitchFamily="18" charset="0"/>
              </a:rPr>
              <a:t>или  многогранник, у которого шесть граней и каждая из них — параллелограмм.</a:t>
            </a:r>
            <a:endParaRPr lang="ru-RU" sz="2400" i="1" dirty="0">
              <a:solidFill>
                <a:schemeClr val="accent1">
                  <a:lumMod val="75000"/>
                </a:schemeClr>
              </a:solidFill>
              <a:latin typeface="Georgia" pitchFamily="18" charset="0"/>
            </a:endParaRPr>
          </a:p>
        </p:txBody>
      </p:sp>
      <p:pic>
        <p:nvPicPr>
          <p:cNvPr id="28674" name="Picture 2" descr="http://wiki.iteach.ru/images/e/eb/3d%D0%BA%D0%BB%D0%B0%D1%81%D1%81123.jpg">
            <a:hlinkClick r:id="rId2"/>
          </p:cNvPr>
          <p:cNvPicPr>
            <a:picLocks noChangeAspect="1" noChangeArrowheads="1"/>
          </p:cNvPicPr>
          <p:nvPr/>
        </p:nvPicPr>
        <p:blipFill>
          <a:blip r:embed="rId3" cstate="screen"/>
          <a:srcRect l="9072"/>
          <a:stretch>
            <a:fillRect/>
          </a:stretch>
        </p:blipFill>
        <p:spPr bwMode="auto">
          <a:xfrm>
            <a:off x="4355976" y="1412776"/>
            <a:ext cx="4330452" cy="3381375"/>
          </a:xfrm>
          <a:prstGeom prst="rect">
            <a:avLst/>
          </a:prstGeom>
          <a:noFill/>
        </p:spPr>
      </p:pic>
      <p:sp>
        <p:nvSpPr>
          <p:cNvPr id="4" name="Прямоугольник 3"/>
          <p:cNvSpPr/>
          <p:nvPr/>
        </p:nvSpPr>
        <p:spPr>
          <a:xfrm>
            <a:off x="2362102" y="404665"/>
            <a:ext cx="4419801"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Параллелепипед</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2102" y="404665"/>
            <a:ext cx="4419801" cy="646331"/>
          </a:xfrm>
          <a:prstGeom prst="rect">
            <a:avLst/>
          </a:prstGeom>
          <a:noFill/>
        </p:spPr>
        <p:txBody>
          <a:bodyPr wrap="square" lIns="91440" tIns="45720" rIns="91440" bIns="45720">
            <a:spAutoFit/>
          </a:bodyPr>
          <a:lstStyle/>
          <a:p>
            <a:pPr algn="ctr"/>
            <a:r>
              <a:rPr lang="ru-RU" sz="36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rPr>
              <a:t>Параллелепипед</a:t>
            </a:r>
            <a:endParaRPr lang="ru-RU" sz="36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ndParaRPr>
          </a:p>
        </p:txBody>
      </p:sp>
      <p:pic>
        <p:nvPicPr>
          <p:cNvPr id="34821" name="Picture 5" descr="http://aquas.by/image/cache/data/Akvariums/Aquael/Aquael%20Classic%2050%20(45%20%D0%BB%D0%B8%D1%82%D1%80%D0%BE%D0%B2)-500x500.png">
            <a:hlinkClick r:id="rId2"/>
          </p:cNvPr>
          <p:cNvPicPr>
            <a:picLocks noChangeAspect="1" noChangeArrowheads="1"/>
          </p:cNvPicPr>
          <p:nvPr/>
        </p:nvPicPr>
        <p:blipFill>
          <a:blip r:embed="rId3" cstate="screen"/>
          <a:srcRect/>
          <a:stretch>
            <a:fillRect/>
          </a:stretch>
        </p:blipFill>
        <p:spPr bwMode="auto">
          <a:xfrm>
            <a:off x="4860032" y="1196752"/>
            <a:ext cx="2880320" cy="2808312"/>
          </a:xfrm>
          <a:prstGeom prst="rect">
            <a:avLst/>
          </a:prstGeom>
          <a:noFill/>
        </p:spPr>
      </p:pic>
      <p:pic>
        <p:nvPicPr>
          <p:cNvPr id="34823" name="Picture 7" descr="http://images.slanet.by/~src3979384/Kupit_kirpich_pustotelyj_utolschennyj_dlya_peregorodok.jpg">
            <a:hlinkClick r:id="rId4"/>
          </p:cNvPr>
          <p:cNvPicPr>
            <a:picLocks noChangeAspect="1" noChangeArrowheads="1"/>
          </p:cNvPicPr>
          <p:nvPr/>
        </p:nvPicPr>
        <p:blipFill>
          <a:blip r:embed="rId5" cstate="screen"/>
          <a:srcRect/>
          <a:stretch>
            <a:fillRect/>
          </a:stretch>
        </p:blipFill>
        <p:spPr bwMode="auto">
          <a:xfrm>
            <a:off x="6300192" y="4077072"/>
            <a:ext cx="1800200" cy="2304256"/>
          </a:xfrm>
          <a:prstGeom prst="rect">
            <a:avLst/>
          </a:prstGeom>
          <a:noFill/>
        </p:spPr>
      </p:pic>
      <p:pic>
        <p:nvPicPr>
          <p:cNvPr id="9" name="Рисунок 8" descr="11.jpg"/>
          <p:cNvPicPr>
            <a:picLocks noChangeAspect="1"/>
          </p:cNvPicPr>
          <p:nvPr/>
        </p:nvPicPr>
        <p:blipFill>
          <a:blip r:embed="rId6" cstate="screen"/>
          <a:stretch>
            <a:fillRect/>
          </a:stretch>
        </p:blipFill>
        <p:spPr>
          <a:xfrm>
            <a:off x="827584" y="1772816"/>
            <a:ext cx="3247653" cy="3104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p:cTn id="13" dur="500" fill="hold"/>
                                        <p:tgtEl>
                                          <p:spTgt spid="34821"/>
                                        </p:tgtEl>
                                        <p:attrNameLst>
                                          <p:attrName>ppt_w</p:attrName>
                                        </p:attrNameLst>
                                      </p:cBhvr>
                                      <p:tavLst>
                                        <p:tav tm="0">
                                          <p:val>
                                            <p:fltVal val="0"/>
                                          </p:val>
                                        </p:tav>
                                        <p:tav tm="100000">
                                          <p:val>
                                            <p:strVal val="#ppt_w"/>
                                          </p:val>
                                        </p:tav>
                                      </p:tavLst>
                                    </p:anim>
                                    <p:anim calcmode="lin" valueType="num">
                                      <p:cBhvr>
                                        <p:cTn id="14" dur="500" fill="hold"/>
                                        <p:tgtEl>
                                          <p:spTgt spid="3482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4823"/>
                                        </p:tgtEl>
                                        <p:attrNameLst>
                                          <p:attrName>style.visibility</p:attrName>
                                        </p:attrNameLst>
                                      </p:cBhvr>
                                      <p:to>
                                        <p:strVal val="visible"/>
                                      </p:to>
                                    </p:set>
                                    <p:anim calcmode="lin" valueType="num">
                                      <p:cBhvr>
                                        <p:cTn id="19" dur="500" fill="hold"/>
                                        <p:tgtEl>
                                          <p:spTgt spid="34823"/>
                                        </p:tgtEl>
                                        <p:attrNameLst>
                                          <p:attrName>ppt_w</p:attrName>
                                        </p:attrNameLst>
                                      </p:cBhvr>
                                      <p:tavLst>
                                        <p:tav tm="0">
                                          <p:val>
                                            <p:fltVal val="0"/>
                                          </p:val>
                                        </p:tav>
                                        <p:tav tm="100000">
                                          <p:val>
                                            <p:strVal val="#ppt_w"/>
                                          </p:val>
                                        </p:tav>
                                      </p:tavLst>
                                    </p:anim>
                                    <p:anim calcmode="lin" valueType="num">
                                      <p:cBhvr>
                                        <p:cTn id="20" dur="500" fill="hold"/>
                                        <p:tgtEl>
                                          <p:spTgt spid="348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Template>
  <TotalTime>329</TotalTime>
  <Words>790</Words>
  <Application>Microsoft Office PowerPoint</Application>
  <PresentationFormat>Экран (4:3)</PresentationFormat>
  <Paragraphs>66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2</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ASUS</cp:lastModifiedBy>
  <cp:revision>35</cp:revision>
  <dcterms:created xsi:type="dcterms:W3CDTF">2013-12-04T16:48:45Z</dcterms:created>
  <dcterms:modified xsi:type="dcterms:W3CDTF">2013-12-19T20:28:32Z</dcterms:modified>
</cp:coreProperties>
</file>