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0D5F4-82EE-47F0-8C0F-DB709F8AF6F6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2485B-4D7F-4BB1-A293-277A7FEAD7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49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42485B-4D7F-4BB1-A293-277A7FEAD70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898A5-96E5-4662-A062-FAB448065FAA}" type="datetimeFigureOut">
              <a:rPr lang="ru-RU" smtClean="0"/>
              <a:pPr/>
              <a:t>27.05.2014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29B06-0C24-4032-9C67-69FD8A68A1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104337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mamusik.ru/upload/userimages/cidumocqurumhdsivzwso.jpeg"/>
          <p:cNvPicPr>
            <a:picLocks noChangeAspect="1" noChangeArrowheads="1"/>
          </p:cNvPicPr>
          <p:nvPr/>
        </p:nvPicPr>
        <p:blipFill>
          <a:blip r:embed="rId3" cstate="print"/>
          <a:srcRect t="5347" r="1936" b="-1"/>
          <a:stretch>
            <a:fillRect/>
          </a:stretch>
        </p:blipFill>
        <p:spPr bwMode="auto">
          <a:xfrm>
            <a:off x="428596" y="357166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142976" y="476672"/>
            <a:ext cx="734743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6000" b="1" dirty="0" smtClean="0">
                <a:solidFill>
                  <a:srgbClr val="FF0000"/>
                </a:solidFill>
              </a:rPr>
              <a:t> В первый раз 1 класс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688" y="1196752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16088" y="1349152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30" name="Picture 6" descr="http://moi-portal.ru/uploads/images/00/00/02/2012/03/19/ab416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1700808"/>
            <a:ext cx="5667375" cy="4972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www.mamusik.ru/upload/userimages/cidumocqurumhdsivzwso.jpeg"/>
          <p:cNvPicPr>
            <a:picLocks noChangeAspect="1" noChangeArrowheads="1"/>
          </p:cNvPicPr>
          <p:nvPr/>
        </p:nvPicPr>
        <p:blipFill>
          <a:blip r:embed="rId2" cstate="print"/>
          <a:srcRect r="4522" b="4591"/>
          <a:stretch>
            <a:fillRect/>
          </a:stretch>
        </p:blipFill>
        <p:spPr bwMode="auto">
          <a:xfrm>
            <a:off x="0" y="-24429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55892" y="-11843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Психологическая готовность ребёнка к школе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718" y="1124744"/>
            <a:ext cx="90364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 структуре психологической готовности ребёнка к школе выделяют следующие компоненты: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Личностная готовность. 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(</a:t>
            </a:r>
            <a:r>
              <a:rPr lang="ru-RU" sz="2000" dirty="0" smtClean="0"/>
              <a:t>это </a:t>
            </a:r>
            <a:r>
              <a:rPr lang="ru-RU" sz="2000" dirty="0"/>
              <a:t>ряд психологических личностных качеств, помогающих ребенку самоопределиться в школе, осмыслить свое новое положение, </a:t>
            </a:r>
            <a:r>
              <a:rPr lang="ru-RU" sz="2000" dirty="0" smtClean="0"/>
              <a:t>свою </a:t>
            </a:r>
            <a:r>
              <a:rPr lang="ru-RU" sz="2000" dirty="0"/>
              <a:t>новую роль в этом новом для него мире под названием «ШКОЛА</a:t>
            </a:r>
            <a:r>
              <a:rPr lang="ru-RU" sz="2000" dirty="0" smtClean="0"/>
              <a:t>».)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>
                <a:solidFill>
                  <a:srgbClr val="7030A0"/>
                </a:solidFill>
              </a:rPr>
              <a:t>Интеллектуальная готовность ребенка к </a:t>
            </a:r>
            <a:r>
              <a:rPr lang="ru-RU" sz="2000" b="1" dirty="0" smtClean="0">
                <a:solidFill>
                  <a:srgbClr val="7030A0"/>
                </a:solidFill>
              </a:rPr>
              <a:t>школе</a:t>
            </a:r>
            <a:r>
              <a:rPr lang="ru-RU" sz="2000" b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(</a:t>
            </a:r>
            <a:r>
              <a:rPr lang="ru-RU" sz="2000" dirty="0"/>
              <a:t>Интеллектуальная готовность к школе определяется по мышлению, памяти, вниманию</a:t>
            </a:r>
            <a:r>
              <a:rPr lang="ru-RU" sz="2000" dirty="0" smtClean="0"/>
              <a:t>.)</a:t>
            </a:r>
            <a:endParaRPr lang="ru-RU" sz="2000" b="1" dirty="0" smtClean="0">
              <a:solidFill>
                <a:srgbClr val="7030A0"/>
              </a:solidFill>
            </a:endParaRPr>
          </a:p>
          <a:p>
            <a:pPr marL="358775" indent="-358775"/>
            <a:r>
              <a:rPr lang="ru-RU" sz="2000" b="1" dirty="0" smtClean="0">
                <a:solidFill>
                  <a:srgbClr val="7030A0"/>
                </a:solidFill>
              </a:rPr>
              <a:t>Социально-психологическая </a:t>
            </a:r>
            <a:r>
              <a:rPr lang="ru-RU" sz="2000" b="1" dirty="0">
                <a:solidFill>
                  <a:srgbClr val="7030A0"/>
                </a:solidFill>
              </a:rPr>
              <a:t>готовность к школьному обучению. </a:t>
            </a:r>
            <a:endParaRPr lang="ru-RU" sz="2000" b="1" dirty="0" smtClean="0">
              <a:solidFill>
                <a:srgbClr val="7030A0"/>
              </a:solidFill>
            </a:endParaRPr>
          </a:p>
          <a:p>
            <a:pPr marL="358775" indent="-358775"/>
            <a:r>
              <a:rPr lang="ru-RU" sz="2000" b="1" dirty="0" smtClean="0">
                <a:solidFill>
                  <a:srgbClr val="7030A0"/>
                </a:solidFill>
              </a:rPr>
              <a:t>(</a:t>
            </a:r>
            <a:r>
              <a:rPr lang="ru-RU" sz="2000" dirty="0"/>
              <a:t>У ребенка, готового к школе, должно наблюдаться желание общаться со </a:t>
            </a:r>
            <a:r>
              <a:rPr lang="ru-RU" sz="2000" dirty="0" smtClean="0"/>
              <a:t>своими</a:t>
            </a:r>
          </a:p>
          <a:p>
            <a:pPr marL="358775" indent="-358775"/>
            <a:r>
              <a:rPr lang="ru-RU" sz="2000" dirty="0" smtClean="0"/>
              <a:t>сверстниками</a:t>
            </a:r>
            <a:r>
              <a:rPr lang="ru-RU" sz="2000" dirty="0"/>
              <a:t>. Он должен уметь устанавливать взаимоотношения как </a:t>
            </a:r>
            <a:r>
              <a:rPr lang="ru-RU" sz="2000" dirty="0" smtClean="0"/>
              <a:t>с</a:t>
            </a:r>
          </a:p>
          <a:p>
            <a:pPr marL="358775" indent="-358775"/>
            <a:r>
              <a:rPr lang="ru-RU" sz="2000" dirty="0" smtClean="0"/>
              <a:t>другими </a:t>
            </a:r>
            <a:r>
              <a:rPr lang="ru-RU" sz="2000" dirty="0"/>
              <a:t>детьми, так и с взрослыми</a:t>
            </a:r>
            <a:r>
              <a:rPr lang="ru-RU" sz="2000" dirty="0" smtClean="0"/>
              <a:t>.)</a:t>
            </a:r>
            <a:r>
              <a:rPr lang="ru-RU" sz="2000" dirty="0"/>
              <a:t> </a:t>
            </a:r>
            <a:endParaRPr lang="ru-RU" sz="2000" b="1" dirty="0" smtClean="0">
              <a:solidFill>
                <a:srgbClr val="7030A0"/>
              </a:solidFill>
            </a:endParaRPr>
          </a:p>
          <a:p>
            <a:r>
              <a:rPr lang="ru-RU" sz="2000" b="1" dirty="0" smtClean="0">
                <a:solidFill>
                  <a:srgbClr val="7030A0"/>
                </a:solidFill>
              </a:rPr>
              <a:t>Эмоционально-волевая </a:t>
            </a:r>
            <a:r>
              <a:rPr lang="ru-RU" sz="2000" b="1" dirty="0">
                <a:solidFill>
                  <a:srgbClr val="7030A0"/>
                </a:solidFill>
              </a:rPr>
              <a:t>готовность </a:t>
            </a:r>
            <a:r>
              <a:rPr lang="ru-RU" sz="2000" b="1" dirty="0" smtClean="0">
                <a:solidFill>
                  <a:srgbClr val="7030A0"/>
                </a:solidFill>
              </a:rPr>
              <a:t>.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(</a:t>
            </a:r>
            <a:r>
              <a:rPr lang="ru-RU" sz="2000" dirty="0"/>
              <a:t>Эмоциональная готовность заключается в радости ожидания обучения в школе. Эмоциональные свойства: сочувствие, сопереживания и др.</a:t>
            </a:r>
          </a:p>
          <a:p>
            <a:r>
              <a:rPr lang="ru-RU" sz="2000" dirty="0"/>
              <a:t>  </a:t>
            </a:r>
            <a:r>
              <a:rPr lang="ru-RU" sz="2000" dirty="0" smtClean="0"/>
              <a:t>Волевая </a:t>
            </a:r>
            <a:r>
              <a:rPr lang="ru-RU" sz="2000" dirty="0"/>
              <a:t>готовность – это способность соподчинять свои мотивы, управлять свои поведением</a:t>
            </a:r>
            <a:r>
              <a:rPr lang="ru-RU" sz="2000" dirty="0" smtClean="0"/>
              <a:t>.</a:t>
            </a:r>
            <a:r>
              <a:rPr lang="ru-RU" sz="2000" dirty="0"/>
              <a:t>)</a:t>
            </a:r>
            <a:endParaRPr lang="ru-RU" sz="2000" dirty="0"/>
          </a:p>
          <a:p>
            <a:endParaRPr lang="ru-RU" sz="2000" b="1" dirty="0" smtClean="0">
              <a:solidFill>
                <a:srgbClr val="7030A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http://www.mamusik.ru/upload/userimages/cidumocqurumhdsivzwso.jpeg"/>
          <p:cNvPicPr>
            <a:picLocks noChangeAspect="1" noChangeArrowheads="1"/>
          </p:cNvPicPr>
          <p:nvPr/>
        </p:nvPicPr>
        <p:blipFill>
          <a:blip r:embed="rId2" cstate="print"/>
          <a:srcRect l="3195" t="1692" r="678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14282" y="1000108"/>
            <a:ext cx="878687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9388" marR="0" lvl="0" indent="-1793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смена режима дня и питания,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смена воздушного режима (пребывание в помещении в течение более длительного  времени, чем в детском саду),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непривычно высокий уровень шума на перемене,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увеличение времени, проводимого без движения, сидя за столом;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смена стиля общения с взрослыми (учитель зачастую не ориентирован на опеку, похвалу и защиту);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необходимость полного самообслуживания в одевании и раздевании;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необходимость организовать своё рабочее место за партой;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требования правильно реагировать на звонки с урока на урок, следовать правилам поведения на уроке,</a:t>
            </a: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требования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сдерживать и произвольно контролировать двигательную, речевую и эмоциональную реакцию;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необходимость устанавливать контакты с незнакомыми сверстниками;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возможный неуспех в деятельности;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79388" marR="0" lvl="0" indent="-1793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увеличение объёма интеллектуальной нагрузки.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42852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lvl="0" indent="-179388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 такими трудностями придется столкнуться первокласснику: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http://hhdwallpapes.com/wp-content/uploads/2012/09/Abstract-Wide-Wallpaper-For-Desktop-11.jpg"/>
          <p:cNvPicPr>
            <a:picLocks noChangeAspect="1" noChangeArrowheads="1"/>
          </p:cNvPicPr>
          <p:nvPr/>
        </p:nvPicPr>
        <p:blipFill>
          <a:blip r:embed="rId2" cstate="print"/>
          <a:srcRect l="10164" t="12607" r="29827" b="932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1857364"/>
            <a:ext cx="6715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угрожай.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унижай ребенка.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вымогай обещаний.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опекай излишне.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говори слишком много.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требуй немедленного повиновения.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потакай ребенку.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Будь последователен в своих требованиях 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требуй того, что не соответствует </a:t>
            </a:r>
          </a:p>
          <a:p>
            <a:pPr marL="342900" indent="-342900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возрасту ребёнка.</a:t>
            </a:r>
          </a:p>
          <a:p>
            <a:pPr marL="342900" indent="-342900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10. Не морализируй.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285728"/>
            <a:ext cx="6143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Несколько важных правил для родителей</a:t>
            </a:r>
            <a:endParaRPr lang="ru-RU" sz="4000" b="1" dirty="0">
              <a:solidFill>
                <a:srgbClr val="C00000"/>
              </a:solidFill>
            </a:endParaRPr>
          </a:p>
        </p:txBody>
      </p:sp>
      <p:pic>
        <p:nvPicPr>
          <p:cNvPr id="6" name="Picture 14" descr="C:\Users\Admin\AppData\Local\Temp\Rar$DI35.464\7996677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785794"/>
            <a:ext cx="2699792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60" name="Picture 4" descr="http://hhdwallpapes.com/wp-content/uploads/2012/09/Abstract-Wide-Wallpaper-For-Desktop-11.jpg"/>
          <p:cNvPicPr>
            <a:picLocks noChangeAspect="1" noChangeArrowheads="1"/>
          </p:cNvPicPr>
          <p:nvPr/>
        </p:nvPicPr>
        <p:blipFill>
          <a:blip r:embed="rId2" cstate="print"/>
          <a:srcRect l="4355" b="303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13407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9" name="Picture 10" descr="C:\Users\Admin\AppData\Local\Temp\Rar$DI32.501\6782080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4791" y="206079"/>
            <a:ext cx="2252117" cy="279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85720" y="285728"/>
            <a:ext cx="750099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ДЕЛАЙТЕ!</a:t>
            </a:r>
            <a:endParaRPr lang="ru-RU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Радуйтесь вашему ребенку.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Внимательно слушайте вашего ребенка, когда он разговаривает с вами.</a:t>
            </a:r>
            <a:endParaRPr lang="ru-RU" sz="2400" b="1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Ваши объяснения должны быть простыми и понятными.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Будьте терпеливы.</a:t>
            </a:r>
            <a:endParaRPr lang="ru-RU" sz="2400" b="1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Говорите медленно.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Поощряйте в ребенке стремление задавать вопросы.</a:t>
            </a:r>
            <a:endParaRPr lang="ru-RU" sz="2400" b="1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Чаще хвалите вашего ребенка.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Поощряйте игры с другими детьми.</a:t>
            </a:r>
            <a:endParaRPr lang="ru-RU" sz="2400" b="1" dirty="0" smtClean="0">
              <a:solidFill>
                <a:srgbClr val="66330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Старайтесь проявлять интерес к тому, что нравится делать ребенку.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79388" lvl="0" indent="-179388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семьях, где родители и дети дружат, чем-то занимаются вместе, проблемы  поколений возникают гораздо реже.</a:t>
            </a:r>
            <a:r>
              <a:rPr lang="ru-RU" b="1" dirty="0" smtClean="0">
                <a:solidFill>
                  <a:srgbClr val="66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357188"/>
            <a:ext cx="7286625" cy="633412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+mn-lt"/>
              </a:rPr>
              <a:t>Что приготовить ребенку к школе?</a:t>
            </a:r>
          </a:p>
        </p:txBody>
      </p:sp>
      <p:pic>
        <p:nvPicPr>
          <p:cNvPr id="14339" name="Picture 3" descr="Edu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1628775"/>
            <a:ext cx="1827212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Edu0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3789363"/>
            <a:ext cx="1828800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 descr="Edu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16788" y="5030788"/>
            <a:ext cx="1827212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 descr="Edu00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5661025"/>
            <a:ext cx="1827212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Edu02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27313" y="1628775"/>
            <a:ext cx="3313112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Edu0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5288" y="3429000"/>
            <a:ext cx="18288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9" descr="Edctn12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9388" y="5013325"/>
            <a:ext cx="2403475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MCj04326380000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35600" y="4437063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1" descr="MCj02508620000[1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411413" y="4941888"/>
            <a:ext cx="2001837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2" descr="MCj04241880000[1]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4213" y="1628775"/>
            <a:ext cx="1793875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60" name="Picture 4" descr="http://hhdwallpapes.com/wp-content/uploads/2012/09/Abstract-Wide-Wallpaper-For-Desktop-11.jpg"/>
          <p:cNvPicPr>
            <a:picLocks noChangeAspect="1" noChangeArrowheads="1"/>
          </p:cNvPicPr>
          <p:nvPr/>
        </p:nvPicPr>
        <p:blipFill>
          <a:blip r:embed="rId2" cstate="print"/>
          <a:srcRect l="4355" b="303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59632" y="13407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14290"/>
            <a:ext cx="821537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Тетради</a:t>
            </a:r>
            <a:r>
              <a:rPr lang="ru-RU" sz="3200" b="1" dirty="0" smtClean="0">
                <a:solidFill>
                  <a:srgbClr val="002060"/>
                </a:solidFill>
              </a:rPr>
              <a:t>: в клетку-15 штук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                 в линейку-15 штук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Пенал</a:t>
            </a:r>
            <a:r>
              <a:rPr lang="ru-RU" sz="3200" b="1" dirty="0" smtClean="0">
                <a:solidFill>
                  <a:srgbClr val="002060"/>
                </a:solidFill>
              </a:rPr>
              <a:t>: 2 ручки,2простых карандаша,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ластик</a:t>
            </a:r>
            <a:r>
              <a:rPr lang="ru-RU" sz="3200" b="1" dirty="0" smtClean="0">
                <a:solidFill>
                  <a:srgbClr val="002060"/>
                </a:solidFill>
              </a:rPr>
              <a:t>, </a:t>
            </a:r>
            <a:r>
              <a:rPr lang="ru-RU" sz="3200" b="1" dirty="0" smtClean="0">
                <a:solidFill>
                  <a:srgbClr val="002060"/>
                </a:solidFill>
              </a:rPr>
              <a:t>точилка, линейка (15 см),цветные карандаши (6штук) </a:t>
            </a:r>
            <a:r>
              <a:rPr lang="ru-RU" sz="3200" b="1" dirty="0" smtClean="0">
                <a:solidFill>
                  <a:srgbClr val="002060"/>
                </a:solidFill>
              </a:rPr>
              <a:t>.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rgbClr val="C00000"/>
                </a:solidFill>
              </a:rPr>
              <a:t>Папка </a:t>
            </a:r>
            <a:r>
              <a:rPr lang="ru-RU" sz="3200" b="1" u="sng" dirty="0" smtClean="0">
                <a:solidFill>
                  <a:srgbClr val="C00000"/>
                </a:solidFill>
              </a:rPr>
              <a:t>для уроков труда</a:t>
            </a:r>
            <a:r>
              <a:rPr lang="ru-RU" sz="3200" b="1" dirty="0" smtClean="0">
                <a:solidFill>
                  <a:srgbClr val="002060"/>
                </a:solidFill>
              </a:rPr>
              <a:t>: цветной картон, белый картон, цветная бумага,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клей-карандаш, ножницы, линейка(30см),пластилин     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Папка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u="sng" dirty="0" smtClean="0">
                <a:solidFill>
                  <a:srgbClr val="C00000"/>
                </a:solidFill>
              </a:rPr>
              <a:t>для </a:t>
            </a:r>
            <a:r>
              <a:rPr lang="ru-RU" sz="3200" b="1" u="sng" dirty="0" smtClean="0">
                <a:solidFill>
                  <a:srgbClr val="C00000"/>
                </a:solidFill>
              </a:rPr>
              <a:t>уроков рисования</a:t>
            </a:r>
            <a:r>
              <a:rPr lang="ru-RU" sz="3200" b="1" dirty="0" smtClean="0">
                <a:solidFill>
                  <a:srgbClr val="002060"/>
                </a:solidFill>
              </a:rPr>
              <a:t>: альбом (24 листа -2 штуки ), краски акварельные (медовые), кисти (№1,№3), стакан-непроливайка.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10" name="Picture 26" descr="e5413e915f3dddb80ec369a286f956e7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2786058"/>
            <a:ext cx="185261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364</Words>
  <Application>Microsoft Office PowerPoint</Application>
  <PresentationFormat>Экран (4:3)</PresentationFormat>
  <Paragraphs>62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приготовить ребенку к школе?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Алёна</cp:lastModifiedBy>
  <cp:revision>43</cp:revision>
  <dcterms:created xsi:type="dcterms:W3CDTF">2014-02-17T19:23:05Z</dcterms:created>
  <dcterms:modified xsi:type="dcterms:W3CDTF">2014-05-27T14:22:34Z</dcterms:modified>
</cp:coreProperties>
</file>